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3" r:id="rId2"/>
    <p:sldId id="259" r:id="rId3"/>
    <p:sldId id="260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7" r:id="rId17"/>
    <p:sldId id="278" r:id="rId18"/>
    <p:sldId id="279" r:id="rId19"/>
    <p:sldId id="280" r:id="rId20"/>
    <p:sldId id="281" r:id="rId21"/>
    <p:sldId id="274" r:id="rId22"/>
    <p:sldId id="276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4737" autoAdjust="0"/>
  </p:normalViewPr>
  <p:slideViewPr>
    <p:cSldViewPr>
      <p:cViewPr varScale="1">
        <p:scale>
          <a:sx n="64" d="100"/>
          <a:sy n="64" d="100"/>
        </p:scale>
        <p:origin x="14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02/03/2016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6055F8-1D02-4417-9241-55C834FD9970}" type="datetimeFigureOut">
              <a:rPr lang="it-IT" smtClean="0"/>
              <a:pPr/>
              <a:t>02/03/2016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B6055F8-1D02-4417-9241-55C834FD9970}" type="datetimeFigureOut">
              <a:rPr lang="it-IT" smtClean="0"/>
              <a:pPr/>
              <a:t>02/03/2016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rait.org/index.php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rasicelebri.it/frasi-celebri/amore/?utm_source=internal&amp;utm_medium=link&amp;utm_campaign=phrase_snippet_term" TargetMode="External"/><Relationship Id="rId3" Type="http://schemas.openxmlformats.org/officeDocument/2006/relationships/hyperlink" Target="http://www.frasicelebri.it/frasi-celebri/realt%C3%A0/?utm_source=internal&amp;utm_medium=link&amp;utm_campaign=phrase_snippet_term" TargetMode="External"/><Relationship Id="rId7" Type="http://schemas.openxmlformats.org/officeDocument/2006/relationships/hyperlink" Target="http://www.frasicelebri.it/frasi-celebri/parola/?utm_source=internal&amp;utm_medium=link&amp;utm_campaign=phrase_snippet_term" TargetMode="External"/><Relationship Id="rId2" Type="http://schemas.openxmlformats.org/officeDocument/2006/relationships/hyperlink" Target="http://www.frasicelebri.it/frasi-celebri/silenzio/?utm_source=internal&amp;utm_medium=link&amp;utm_campaign=phrase_snippet_ter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rasicelebri.it/frasi-celebri/cristo/?utm_source=internal&amp;utm_medium=link&amp;utm_campaign=phrase_snippet_term" TargetMode="External"/><Relationship Id="rId5" Type="http://schemas.openxmlformats.org/officeDocument/2006/relationships/hyperlink" Target="http://www.frasicelebri.it/frasi-celebri/risposta/?utm_source=internal&amp;utm_medium=link&amp;utm_campaign=phrase_snippet_term" TargetMode="External"/><Relationship Id="rId10" Type="http://schemas.openxmlformats.org/officeDocument/2006/relationships/image" Target="../media/image5.jpeg"/><Relationship Id="rId4" Type="http://schemas.openxmlformats.org/officeDocument/2006/relationships/hyperlink" Target="http://www.frasicelebri.it/frasi-celebri/risposto/?utm_source=internal&amp;utm_medium=link&amp;utm_campaign=phrase_snippet_term" TargetMode="External"/><Relationship Id="rId9" Type="http://schemas.openxmlformats.org/officeDocument/2006/relationships/hyperlink" Target="http://www.frasicelebri.it/frasi-celebri/perdono/?utm_source=internal&amp;utm_medium=link&amp;utm_campaign=phrase_snippet_ter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olo 1"/>
          <p:cNvSpPr>
            <a:spLocks noGrp="1"/>
          </p:cNvSpPr>
          <p:nvPr>
            <p:ph type="title"/>
          </p:nvPr>
        </p:nvSpPr>
        <p:spPr>
          <a:xfrm>
            <a:off x="1547813" y="188913"/>
            <a:ext cx="5903912" cy="863600"/>
          </a:xfrm>
        </p:spPr>
        <p:txBody>
          <a:bodyPr>
            <a:normAutofit fontScale="90000"/>
          </a:bodyPr>
          <a:lstStyle/>
          <a:p>
            <a:pPr algn="ctr"/>
            <a:r>
              <a:rPr lang="it-IT" altLang="it-IT" sz="2000" b="1" dirty="0" smtClean="0">
                <a:solidFill>
                  <a:srgbClr val="0070C0"/>
                </a:solidFill>
              </a:rPr>
              <a:t>I CONVEGNO</a:t>
            </a:r>
            <a:r>
              <a:rPr lang="it-IT" altLang="it-IT" sz="2000" dirty="0" smtClean="0">
                <a:solidFill>
                  <a:srgbClr val="0070C0"/>
                </a:solidFill>
              </a:rPr>
              <a:t/>
            </a:r>
            <a:br>
              <a:rPr lang="it-IT" altLang="it-IT" sz="2000" dirty="0" smtClean="0">
                <a:solidFill>
                  <a:srgbClr val="0070C0"/>
                </a:solidFill>
              </a:rPr>
            </a:br>
            <a:r>
              <a:rPr lang="it-IT" altLang="it-IT" sz="2000" dirty="0" smtClean="0">
                <a:solidFill>
                  <a:srgbClr val="0070C0"/>
                </a:solidFill>
              </a:rPr>
              <a:t>Servizio psicologico e psicoterapeutico a sostegno della vita consacrata e sacerdotale</a:t>
            </a:r>
            <a:br>
              <a:rPr lang="it-IT" altLang="it-IT" sz="2000" dirty="0" smtClean="0">
                <a:solidFill>
                  <a:srgbClr val="0070C0"/>
                </a:solidFill>
              </a:rPr>
            </a:br>
            <a:r>
              <a:rPr lang="it-IT" altLang="it-IT" sz="2000" dirty="0" smtClean="0">
                <a:solidFill>
                  <a:srgbClr val="0070C0"/>
                </a:solidFill>
              </a:rPr>
              <a:t>VASI DI CRETA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2546730"/>
            <a:ext cx="9144000" cy="1312863"/>
          </a:xfrm>
        </p:spPr>
        <p:txBody>
          <a:bodyPr>
            <a:normAutofit/>
          </a:bodyPr>
          <a:lstStyle/>
          <a:p>
            <a:pPr algn="ctr">
              <a:buFont typeface="Wingdings 2" panose="05020102010507070707" pitchFamily="18" charset="2"/>
              <a:buNone/>
              <a:defRPr/>
            </a:pPr>
            <a:r>
              <a:rPr lang="it-IT" sz="1600" i="1" dirty="0" smtClean="0">
                <a:solidFill>
                  <a:schemeClr val="accent6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Tavola rotonda   </a:t>
            </a:r>
          </a:p>
          <a:p>
            <a:pPr algn="ctr">
              <a:buFont typeface="Wingdings 2" panose="05020102010507070707" pitchFamily="18" charset="2"/>
              <a:buNone/>
              <a:defRPr/>
            </a:pPr>
            <a:r>
              <a:rPr lang="it-IT" sz="1600" i="1" dirty="0" smtClean="0">
                <a:solidFill>
                  <a:srgbClr val="0070C0"/>
                </a:solidFill>
                <a:latin typeface="Aharoni" pitchFamily="2" charset="-79"/>
                <a:cs typeface="Aharoni" pitchFamily="2" charset="-79"/>
              </a:rPr>
              <a:t>Il perdono interpersonale e la psicologia: analisi del costrutto e prospettive cliniche</a:t>
            </a:r>
          </a:p>
          <a:p>
            <a:pPr algn="ctr">
              <a:buFont typeface="Wingdings 2" panose="05020102010507070707" pitchFamily="18" charset="2"/>
              <a:buNone/>
              <a:defRPr/>
            </a:pPr>
            <a:r>
              <a:rPr lang="it-IT" sz="1400" i="1" dirty="0" smtClean="0">
                <a:latin typeface="Aharoni" pitchFamily="2" charset="-79"/>
                <a:cs typeface="Aharoni" pitchFamily="2" charset="-79"/>
              </a:rPr>
              <a:t>Roma, 26 febbraio 2016</a:t>
            </a:r>
          </a:p>
          <a:p>
            <a:pPr algn="ctr">
              <a:buFont typeface="Wingdings 2" panose="05020102010507070707" pitchFamily="18" charset="2"/>
              <a:buNone/>
              <a:defRPr/>
            </a:pPr>
            <a:r>
              <a:rPr lang="it-IT" sz="1400" i="1" dirty="0" smtClean="0">
                <a:latin typeface="Aharoni" pitchFamily="2" charset="-79"/>
                <a:cs typeface="Aharoni" pitchFamily="2" charset="-79"/>
              </a:rPr>
              <a:t>Complesso basilicale di Santa croce in </a:t>
            </a:r>
            <a:r>
              <a:rPr lang="it-IT" sz="1400" i="1" dirty="0" err="1" smtClean="0">
                <a:latin typeface="Aharoni" pitchFamily="2" charset="-79"/>
                <a:cs typeface="Aharoni" pitchFamily="2" charset="-79"/>
              </a:rPr>
              <a:t>Gerusalemmme</a:t>
            </a:r>
            <a:endParaRPr lang="it-IT" sz="1200" i="1" dirty="0"/>
          </a:p>
        </p:txBody>
      </p:sp>
      <p:pic>
        <p:nvPicPr>
          <p:cNvPr id="14343" name="Immagine 6" descr="download (3).jp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59316"/>
            <a:ext cx="2195512" cy="98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sellaDiTesto 8"/>
          <p:cNvSpPr txBox="1"/>
          <p:nvPr/>
        </p:nvSpPr>
        <p:spPr>
          <a:xfrm>
            <a:off x="755576" y="1278706"/>
            <a:ext cx="7632848" cy="1077218"/>
          </a:xfrm>
          <a:prstGeom prst="rect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D</a:t>
            </a:r>
            <a:r>
              <a:rPr lang="it-IT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epressione rabbia e perdono,</a:t>
            </a:r>
          </a:p>
          <a:p>
            <a:pPr algn="ctr"/>
            <a:r>
              <a:rPr lang="it-IT" sz="3200" b="1" dirty="0" smtClean="0">
                <a:ln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quale relazione?</a:t>
            </a:r>
            <a:endParaRPr lang="it-IT" sz="3200" b="1" dirty="0">
              <a:ln>
                <a:solidFill>
                  <a:schemeClr val="tx1"/>
                </a:solidFill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0" name="Sottotitolo 2"/>
          <p:cNvSpPr txBox="1">
            <a:spLocks/>
          </p:cNvSpPr>
          <p:nvPr/>
        </p:nvSpPr>
        <p:spPr>
          <a:xfrm>
            <a:off x="3929680" y="5114122"/>
            <a:ext cx="4075544" cy="1752600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82296" indent="0" algn="just" defTabSz="1199086" eaLnBrk="0" hangingPunct="0">
              <a:spcBef>
                <a:spcPts val="919"/>
              </a:spcBef>
              <a:buClr>
                <a:schemeClr val="accent2"/>
              </a:buClr>
              <a:buSzPct val="60000"/>
              <a:buNone/>
              <a:defRPr/>
            </a:pPr>
            <a:r>
              <a:rPr lang="it-IT" sz="2400" b="1" i="1" dirty="0" smtClean="0"/>
              <a:t>Prof.ssa Laura Salvo</a:t>
            </a:r>
          </a:p>
          <a:p>
            <a:pPr algn="just" defTabSz="1199086" eaLnBrk="0" hangingPunct="0">
              <a:spcBef>
                <a:spcPts val="919"/>
              </a:spcBef>
              <a:buClr>
                <a:schemeClr val="accent2"/>
              </a:buClr>
              <a:buSzPct val="60000"/>
              <a:defRPr/>
            </a:pPr>
            <a:r>
              <a:rPr lang="it-IT" sz="2000" b="1" i="1" dirty="0" smtClean="0"/>
              <a:t>Psicologa - psicoterapeuta</a:t>
            </a:r>
          </a:p>
          <a:p>
            <a:pPr algn="just" defTabSz="1199086" eaLnBrk="0" hangingPunct="0">
              <a:spcBef>
                <a:spcPts val="919"/>
              </a:spcBef>
              <a:buClr>
                <a:schemeClr val="accent2"/>
              </a:buClr>
              <a:buSzPct val="60000"/>
              <a:defRPr/>
            </a:pPr>
            <a:r>
              <a:rPr lang="it-IT" sz="2000" b="1" i="1" dirty="0" smtClean="0"/>
              <a:t>Docente  APRA</a:t>
            </a:r>
          </a:p>
          <a:p>
            <a:pPr algn="just" defTabSz="1199086" eaLnBrk="0" hangingPunct="0">
              <a:spcBef>
                <a:spcPts val="919"/>
              </a:spcBef>
              <a:buClr>
                <a:schemeClr val="accent2"/>
              </a:buClr>
              <a:buSzPct val="60000"/>
              <a:defRPr/>
            </a:pPr>
            <a:r>
              <a:rPr lang="it-IT" sz="2000" b="1" i="1" dirty="0" smtClean="0"/>
              <a:t>Ricercatrice ITCI</a:t>
            </a:r>
          </a:p>
          <a:p>
            <a:endParaRPr lang="it-IT" sz="1800" dirty="0"/>
          </a:p>
        </p:txBody>
      </p:sp>
      <p:pic>
        <p:nvPicPr>
          <p:cNvPr id="11" name="Picture 2" descr="Ateneo Pontificio Regina Apostolorum - Ateneo Pontificio Regina Apostolorum">
            <a:hlinkClick r:id="rId3" tooltip="Ateneo Pontificio Regina Apostolorum - Ateneo Pontificio Regina Apostolorum"/>
          </p:cNvPr>
          <p:cNvPicPr>
            <a:picLocks noChangeAspect="1" noChangeArrowheads="1"/>
          </p:cNvPicPr>
          <p:nvPr/>
        </p:nvPicPr>
        <p:blipFill rotWithShape="1">
          <a:blip r:embed="rId4" cstate="print"/>
          <a:srcRect r="31888"/>
          <a:stretch/>
        </p:blipFill>
        <p:spPr bwMode="auto">
          <a:xfrm>
            <a:off x="0" y="5741978"/>
            <a:ext cx="3922398" cy="1124744"/>
          </a:xfrm>
          <a:prstGeom prst="rect">
            <a:avLst/>
          </a:prstGeom>
          <a:noFill/>
        </p:spPr>
      </p:pic>
      <p:pic>
        <p:nvPicPr>
          <p:cNvPr id="12" name="Picture 2" descr="logo mi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4759316"/>
            <a:ext cx="1592263" cy="2060575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3323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MODELLI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Mancini e </a:t>
            </a:r>
            <a:r>
              <a:rPr lang="it-IT" dirty="0" err="1" smtClean="0"/>
              <a:t>Rainone</a:t>
            </a:r>
            <a:r>
              <a:rPr lang="it-IT" dirty="0" smtClean="0"/>
              <a:t> considerano l’aspetto centrale della depressione nel senso di perdita ed il lutto la reazione fisiologica all’evento della perdita.</a:t>
            </a:r>
          </a:p>
          <a:p>
            <a:pPr>
              <a:buNone/>
            </a:pPr>
            <a:r>
              <a:rPr lang="it-IT" dirty="0" smtClean="0"/>
              <a:t>Il paziente si blocca tra l’illusione di recuperare il bene perduto e la delusione di non riuscirci.</a:t>
            </a:r>
          </a:p>
          <a:p>
            <a:pPr>
              <a:buNone/>
            </a:pPr>
            <a:r>
              <a:rPr lang="it-IT" dirty="0" smtClean="0"/>
              <a:t>Il bene perduto è considerato irrinunciabile, insostituibile e irrecuperabile, generando un circolo che si autoalimenta.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MODELLI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Tale investimento porta ad un disinvestimento da altri scopi, per cui il bene perduto viene percepito sempre di più come un bene assoluto.</a:t>
            </a:r>
          </a:p>
          <a:p>
            <a:pPr>
              <a:buNone/>
            </a:pPr>
            <a:r>
              <a:rPr lang="it-IT" dirty="0" smtClean="0"/>
              <a:t>Ciò provoca tristezza, rabbia e senso di colpa ed ingiusta per la sofferenza provata.</a:t>
            </a:r>
          </a:p>
          <a:p>
            <a:pPr>
              <a:buNone/>
            </a:pPr>
            <a:r>
              <a:rPr lang="it-IT" dirty="0" smtClean="0"/>
              <a:t>Per il paziente abbandonare la rabbia significa abbandonare il suo amor proprio, la sua dignità e autostima, anche se gli produce senso di colpa.</a:t>
            </a:r>
          </a:p>
          <a:p>
            <a:pPr>
              <a:buNone/>
            </a:pPr>
            <a:r>
              <a:rPr lang="it-IT" dirty="0" smtClean="0"/>
              <a:t>La rabbia mantiene il disturbo.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INTERVENTO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Dopo aver trattato la fase acuta della depressione si lavora sulla rabbia, altrimenti si rischia di rompere l’alleanza con il paziente.</a:t>
            </a:r>
          </a:p>
          <a:p>
            <a:pPr>
              <a:buNone/>
            </a:pPr>
            <a:r>
              <a:rPr lang="it-IT" dirty="0" smtClean="0"/>
              <a:t>L’approccio </a:t>
            </a:r>
            <a:r>
              <a:rPr lang="it-IT" dirty="0" err="1" smtClean="0"/>
              <a:t>cognitivo-comportamentale</a:t>
            </a:r>
            <a:r>
              <a:rPr lang="it-IT" dirty="0" smtClean="0"/>
              <a:t> mira ad addestrare il paziente sulle abilità sociali, Social </a:t>
            </a:r>
            <a:r>
              <a:rPr lang="it-IT" dirty="0" err="1" smtClean="0"/>
              <a:t>Skills</a:t>
            </a:r>
            <a:r>
              <a:rPr lang="it-IT" dirty="0" smtClean="0"/>
              <a:t> Training, si lavora sulle relazioni interpersonali per migliorare l’autostima; </a:t>
            </a:r>
          </a:p>
          <a:p>
            <a:pPr>
              <a:buNone/>
            </a:pPr>
            <a:r>
              <a:rPr lang="it-IT" dirty="0" smtClean="0"/>
              <a:t>	utilizza la tecnica dello Stress </a:t>
            </a:r>
            <a:r>
              <a:rPr lang="it-IT" dirty="0" err="1" smtClean="0"/>
              <a:t>Inoculation</a:t>
            </a:r>
            <a:r>
              <a:rPr lang="it-IT" dirty="0" smtClean="0"/>
              <a:t> Training  e la ristrutturazione cognitiva ABC, che ha l’obiettivo di modificare le distorsioni nell’elaborazione delle informazioni e nei processi di valutazione.</a:t>
            </a:r>
          </a:p>
          <a:p>
            <a:pPr>
              <a:buNone/>
            </a:pPr>
            <a:r>
              <a:rPr lang="it-IT" dirty="0" smtClean="0"/>
              <a:t>Si utilizza anche il </a:t>
            </a:r>
            <a:r>
              <a:rPr lang="it-IT" dirty="0" err="1" smtClean="0"/>
              <a:t>problem-solving</a:t>
            </a:r>
            <a:r>
              <a:rPr lang="it-IT" dirty="0" smtClean="0"/>
              <a:t> (definizione del problema, generare soluzioni, valutare le conseguenze, decidere la soluzione, verificarne l’efficacia).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PRATICA DEL PERDONO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Secondo Regalia e </a:t>
            </a:r>
            <a:r>
              <a:rPr lang="it-IT" dirty="0" err="1" smtClean="0"/>
              <a:t>Paleari</a:t>
            </a:r>
            <a:r>
              <a:rPr lang="it-IT" dirty="0" smtClean="0"/>
              <a:t>(2008) “ il perdono ha luogo quando, pur non dimenticando l’atto subito e non disconoscendo la natura offensiva, le reazioni negative vengono meno e sono progressivamente sostituite da reazioni positive”.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LA PRATICA DEL PERDONO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dirty="0" smtClean="0"/>
              <a:t>La pratica del perdono: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 blocca la focalizzazione sull’aggressore e sul torto subito, diminuendo il risentimento ed il malessere esperito;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Favorisce la consapevolezza di essere persone di valore;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Stimola a considerarsi capaci di operare una scelta(quella di perdonare);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Produce energia positiva perché si riesce a trovare un significato a quello che gli è accaduto, si vede una prospettiva di crescita, aumenta il tono dell’umore;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Ridimensiona la rabbia e blocca i circoli viziosi che la producono.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PROCESSO DEL PERDONO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Vi sono due modelli:</a:t>
            </a:r>
          </a:p>
          <a:p>
            <a:pPr>
              <a:buNone/>
            </a:pPr>
            <a:r>
              <a:rPr lang="it-IT" dirty="0" smtClean="0"/>
              <a:t> </a:t>
            </a:r>
            <a:r>
              <a:rPr lang="it-IT" dirty="0" err="1" smtClean="0"/>
              <a:t>Enright</a:t>
            </a:r>
            <a:r>
              <a:rPr lang="it-IT" dirty="0" smtClean="0"/>
              <a:t> e North che lo suddividono in quattro fasi: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Il riconoscimento dell’offesa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La presa di decisione di perdonare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Il lavoro per raggiungere il perdono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L’approfondimento del senso del perdono ed il suo raggiungimento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RICONOSCERE L’OFFESA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Esaminare le difese psicologiche che impediscono riconoscere l’offesa subita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Confrontarsi con la rabbia in modo da lasciarla andare e non alimentarla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Ammettere la vergogna quando è presente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Divenire consapevoli delle elevate energie psichiche investite per far fonte all’offesa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Divenire consapevoli che il proprio pensiero continui ad indugiare sull’offesa</a:t>
            </a:r>
            <a:endParaRPr lang="it-IT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RICONOSCERE L’OFFESA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Comprendere se la rabbia è accentuata dal confronto tra la propria condizione sfavorevole con quella più favorevole dell’aggressore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Realizzare che l’offesa può cambiare permanentemente la propria persona e in modo negativo</a:t>
            </a:r>
            <a:endParaRPr lang="it-IT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DECIDERE </a:t>
            </a:r>
            <a:r>
              <a:rPr lang="it-IT" dirty="0" err="1" smtClean="0"/>
              <a:t>DI</a:t>
            </a:r>
            <a:r>
              <a:rPr lang="it-IT" dirty="0" smtClean="0"/>
              <a:t> PERDONARE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Cambiare i sentimenti, trasformarsi,  comprendere che le strategie di risoluzione precedentemente adottate non hanno funzionato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Essere disponibili a considerare la possibilità del perdono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Impegnarsi a perdonare l’aggressore</a:t>
            </a:r>
            <a:endParaRPr lang="it-IT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LAVORARE PER RAGGIUNGERE IL PERDONO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Ridefinire l’immagine dell’offensore, assumendo il suo punto di vista, considerando la sua storia personale, le pressioni a cui è soggetto, il suo valore intrinseco umano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Identificarsi empaticamente con l’offensore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Acquisire consapevolezza della compassione nutrita nei confronti dell’offensore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Accettare e assimilare la sofferenza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LA RABBIA NELLA DEPRESSIONE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Spesso nella depressione il paziente prova </a:t>
            </a:r>
            <a:r>
              <a:rPr lang="it-IT" b="1" i="1" dirty="0" smtClean="0"/>
              <a:t>rabbia</a:t>
            </a:r>
            <a:r>
              <a:rPr lang="it-IT" dirty="0" smtClean="0"/>
              <a:t> pervasiva e dirompente e non sempre è verso qualcuno o qualcosa</a:t>
            </a:r>
          </a:p>
          <a:p>
            <a:pPr>
              <a:buNone/>
            </a:pPr>
            <a:endParaRPr lang="it-IT" i="1" dirty="0" smtClean="0"/>
          </a:p>
          <a:p>
            <a:pPr>
              <a:buNone/>
            </a:pPr>
            <a:r>
              <a:rPr lang="it-IT" i="1" dirty="0" smtClean="0"/>
              <a:t>La rabbia può divenire un ostacolo al cambiamento perché il paziente investe su quell’emozione che gli fa sentire qualcosa rispetto al vuoto!!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APPROFONDIRE IL SENSO DEL PERDONO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Trovare nel senso del perdono un senso, sia per sé, sia per gli altri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Realizzare di avere a propria volta avuto bisogno del perdono altrui nel passato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Comprendere di non essere soli, ma di essere inseriti in una rete di relazioni che possono offrire supporto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Realizzare che per via dell’offesa è possibile avere nuovi obiettivi nella vita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Divenire consapevoli del venir meno dei sentimenti negativi e dello svilupparsi dei sentimenti positivi nei confronti dell’offensore; essere consci del sollievo emotivo interiore</a:t>
            </a:r>
            <a:endParaRPr lang="it-IT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IL PROCESSO DEL PERDONO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err="1" smtClean="0"/>
              <a:t>Worthington</a:t>
            </a:r>
            <a:r>
              <a:rPr lang="it-IT" dirty="0" smtClean="0"/>
              <a:t> (2003)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Ricordare l’offesa subita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Identificarsi empaticamente con chi ha offeso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Offrirgli il dono del perdono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Impegnarsi pubblicamente a perdonare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Tenere saldo il proprio proposito.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1214430"/>
            <a:ext cx="7498080" cy="1143000"/>
          </a:xfrm>
        </p:spPr>
        <p:txBody>
          <a:bodyPr>
            <a:noAutofit/>
          </a:bodyPr>
          <a:lstStyle/>
          <a:p>
            <a:pPr algn="just"/>
            <a:r>
              <a:rPr lang="it-IT" sz="3600" dirty="0" smtClean="0"/>
              <a:t>“A volte ci sembra che Dio non risponda al male, che rimanga in </a:t>
            </a:r>
            <a:r>
              <a:rPr lang="it-IT" sz="3600" dirty="0" smtClean="0">
                <a:hlinkClick r:id="rId2"/>
              </a:rPr>
              <a:t>silenzio</a:t>
            </a:r>
            <a:r>
              <a:rPr lang="it-IT" sz="3600" dirty="0" smtClean="0"/>
              <a:t>. In </a:t>
            </a:r>
            <a:r>
              <a:rPr lang="it-IT" sz="3600" dirty="0" smtClean="0">
                <a:hlinkClick r:id="rId3"/>
              </a:rPr>
              <a:t>realtà</a:t>
            </a:r>
            <a:r>
              <a:rPr lang="it-IT" sz="3600" dirty="0" smtClean="0"/>
              <a:t> Dio ha parlato, ha </a:t>
            </a:r>
            <a:r>
              <a:rPr lang="it-IT" sz="3600" dirty="0" smtClean="0">
                <a:hlinkClick r:id="rId4"/>
              </a:rPr>
              <a:t>risposto</a:t>
            </a:r>
            <a:r>
              <a:rPr lang="it-IT" sz="3600" dirty="0" smtClean="0"/>
              <a:t>, e la sua </a:t>
            </a:r>
            <a:r>
              <a:rPr lang="it-IT" sz="3600" dirty="0" smtClean="0">
                <a:hlinkClick r:id="rId5"/>
              </a:rPr>
              <a:t>risposta</a:t>
            </a:r>
            <a:r>
              <a:rPr lang="it-IT" sz="3600" dirty="0" smtClean="0"/>
              <a:t> è la Croce di </a:t>
            </a:r>
            <a:r>
              <a:rPr lang="it-IT" sz="3600" dirty="0" smtClean="0">
                <a:hlinkClick r:id="rId6"/>
              </a:rPr>
              <a:t>Cristo</a:t>
            </a:r>
            <a:r>
              <a:rPr lang="it-IT" sz="3600" dirty="0" smtClean="0"/>
              <a:t>: una </a:t>
            </a:r>
            <a:r>
              <a:rPr lang="it-IT" sz="3600" dirty="0" smtClean="0">
                <a:hlinkClick r:id="rId7"/>
              </a:rPr>
              <a:t>Parola</a:t>
            </a:r>
            <a:r>
              <a:rPr lang="it-IT" sz="3600" dirty="0" smtClean="0"/>
              <a:t> che è </a:t>
            </a:r>
            <a:r>
              <a:rPr lang="it-IT" sz="3600" dirty="0" smtClean="0">
                <a:hlinkClick r:id="rId8"/>
              </a:rPr>
              <a:t>amore</a:t>
            </a:r>
            <a:r>
              <a:rPr lang="it-IT" sz="3600" dirty="0" smtClean="0"/>
              <a:t>, misericordia, </a:t>
            </a:r>
            <a:r>
              <a:rPr lang="it-IT" sz="3600" dirty="0" smtClean="0">
                <a:hlinkClick r:id="rId9"/>
              </a:rPr>
              <a:t>perdono</a:t>
            </a:r>
            <a:r>
              <a:rPr lang="it-IT" sz="3600" dirty="0" smtClean="0"/>
              <a:t>.”</a:t>
            </a:r>
            <a:endParaRPr lang="it-IT" sz="3600" dirty="0"/>
          </a:p>
        </p:txBody>
      </p:sp>
      <p:pic>
        <p:nvPicPr>
          <p:cNvPr id="4" name="Segnaposto contenuto 3" descr="papa_ok.jpg"/>
          <p:cNvPicPr>
            <a:picLocks noGrp="1" noChangeAspect="1"/>
          </p:cNvPicPr>
          <p:nvPr>
            <p:ph idx="1"/>
          </p:nvPr>
        </p:nvPicPr>
        <p:blipFill>
          <a:blip r:embed="rId10"/>
          <a:stretch>
            <a:fillRect/>
          </a:stretch>
        </p:blipFill>
        <p:spPr>
          <a:xfrm>
            <a:off x="2285984" y="3571876"/>
            <a:ext cx="5572132" cy="31432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BECK AFFERMA CHE LA RABBIA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it-IT" dirty="0" smtClean="0"/>
              <a:t>Consiste nella reazione di un organismo primitivo mirante a distruggere o respingere un agente nocivo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 Può sorgere a seguito di una frustrazione di un desiderio o di un impulso</a:t>
            </a:r>
          </a:p>
          <a:p>
            <a:pPr>
              <a:buNone/>
            </a:pPr>
            <a:r>
              <a:rPr lang="it-IT" dirty="0" smtClean="0"/>
              <a:t>Può evolversi :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in attacchi diretti intenzionali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Attacchi diretti non intenzionali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Violazione di norme e regole sociali</a:t>
            </a:r>
          </a:p>
          <a:p>
            <a:pPr>
              <a:buFont typeface="Wingdings" pitchFamily="2" charset="2"/>
              <a:buChar char="Ø"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BECK AFFERMA CHE LA RABBIA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i="1" dirty="0" smtClean="0"/>
              <a:t>La persona offesa percepisce una violazione del dominio personale, che può consistere in un attacco:</a:t>
            </a:r>
          </a:p>
          <a:p>
            <a:pPr>
              <a:buFont typeface="Wingdings" pitchFamily="2" charset="2"/>
              <a:buChar char="Ø"/>
            </a:pPr>
            <a:r>
              <a:rPr lang="it-IT" i="1" dirty="0" smtClean="0"/>
              <a:t>Alla propria sicurezza, stima di sé</a:t>
            </a:r>
          </a:p>
          <a:p>
            <a:pPr>
              <a:buFont typeface="Wingdings" pitchFamily="2" charset="2"/>
              <a:buChar char="Ø"/>
            </a:pPr>
            <a:r>
              <a:rPr lang="it-IT" i="1" dirty="0" smtClean="0"/>
              <a:t>Ai propri desideri</a:t>
            </a:r>
          </a:p>
          <a:p>
            <a:pPr>
              <a:buFont typeface="Wingdings" pitchFamily="2" charset="2"/>
              <a:buChar char="Ø"/>
            </a:pPr>
            <a:r>
              <a:rPr lang="it-IT" i="1" dirty="0" smtClean="0"/>
              <a:t>Alla propria incolumità</a:t>
            </a:r>
          </a:p>
          <a:p>
            <a:pPr>
              <a:buFont typeface="Wingdings" pitchFamily="2" charset="2"/>
              <a:buChar char="Ø"/>
            </a:pPr>
            <a:r>
              <a:rPr lang="it-IT" i="1" dirty="0" smtClean="0"/>
              <a:t>Alla violazione dei principi di equità, giustizia, ragionevolezza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BECK AFFERMA CHE LA RABBIA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t-IT" dirty="0" smtClean="0"/>
              <a:t>A tutto ciò va aggiunto: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La considerazione che la violazione sia grave e negativa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Che la persona offesa diriga l’attenzione sull’ingiustizia dell’offesa e su chi l’ha prodotta piuttosto che sul torto subito (in questo caso potrebbe prevalere la tristezza)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Il proprio coefficiente di valore (che dipende da fattori biologici, personalità, storia di </a:t>
            </a:r>
            <a:r>
              <a:rPr lang="it-IT" dirty="0" err="1" smtClean="0"/>
              <a:t>apprendimento…</a:t>
            </a:r>
            <a:r>
              <a:rPr lang="it-IT" dirty="0" smtClean="0"/>
              <a:t>)</a:t>
            </a:r>
          </a:p>
          <a:p>
            <a:pPr>
              <a:buFont typeface="Wingdings" pitchFamily="2" charset="2"/>
              <a:buChar char="q"/>
            </a:pPr>
            <a:r>
              <a:rPr lang="it-IT" dirty="0" smtClean="0"/>
              <a:t>Quanto più l’offesa è percepita intenzionale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MODELLI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t-IT" dirty="0" err="1" smtClean="0"/>
              <a:t>Bowlby</a:t>
            </a:r>
            <a:r>
              <a:rPr lang="it-IT" dirty="0" smtClean="0"/>
              <a:t> ha considerato la depressione come una possibile conseguenza dell’incapacità di elaborare una perdita.</a:t>
            </a:r>
          </a:p>
          <a:p>
            <a:pPr>
              <a:buNone/>
            </a:pPr>
            <a:r>
              <a:rPr lang="it-IT" dirty="0" smtClean="0"/>
              <a:t>Descrive l’elaborazione del lutto in quattro fasi: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Stordimento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Ricerca e struggimento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Disorganizzazione e disperazione</a:t>
            </a:r>
          </a:p>
          <a:p>
            <a:pPr marL="596646" indent="-514350">
              <a:buFont typeface="+mj-lt"/>
              <a:buAutoNum type="arabicPeriod"/>
            </a:pPr>
            <a:r>
              <a:rPr lang="it-IT" dirty="0" smtClean="0"/>
              <a:t>Riorganizzazione</a:t>
            </a:r>
          </a:p>
          <a:p>
            <a:pPr marL="596646" indent="-514350">
              <a:buNone/>
            </a:pPr>
            <a:r>
              <a:rPr lang="it-IT" dirty="0" smtClean="0"/>
              <a:t> La rabbia è funzionale perché punta a richiamare l’attenzione di chi si è allontanato.</a:t>
            </a:r>
          </a:p>
          <a:p>
            <a:pPr marL="596646" indent="-514350">
              <a:buNone/>
            </a:pPr>
            <a:r>
              <a:rPr lang="it-IT" dirty="0" smtClean="0"/>
              <a:t>Attaccamento sicuro &gt;rabbia di speranza</a:t>
            </a:r>
          </a:p>
          <a:p>
            <a:pPr marL="596646" indent="-514350">
              <a:buNone/>
            </a:pPr>
            <a:r>
              <a:rPr lang="it-IT" dirty="0" smtClean="0"/>
              <a:t>Attaccamento insicuro&gt; rabbia di disperazione</a:t>
            </a:r>
          </a:p>
          <a:p>
            <a:pPr marL="596646" indent="-514350"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MODELLI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Secondo Beck la depressione è il frutto di modalità di pensiero disfunzionali, alla base vi sono: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I pensieri automatici negativi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La triade cognitiva negativa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Le distorsioni cognitive</a:t>
            </a:r>
          </a:p>
          <a:p>
            <a:pPr>
              <a:buFont typeface="Wingdings" pitchFamily="2" charset="2"/>
              <a:buChar char="Ø"/>
            </a:pPr>
            <a:r>
              <a:rPr lang="it-IT" dirty="0" smtClean="0"/>
              <a:t>Gli schemi </a:t>
            </a:r>
            <a:r>
              <a:rPr lang="it-IT" dirty="0" err="1" smtClean="0"/>
              <a:t>depressogeni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MODELLI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Secondo Guidano e </a:t>
            </a:r>
            <a:r>
              <a:rPr lang="it-IT" dirty="0" err="1" smtClean="0"/>
              <a:t>Liotti</a:t>
            </a:r>
            <a:r>
              <a:rPr lang="it-IT" dirty="0" smtClean="0"/>
              <a:t> alla base dell’organizzazione di significato depressivo vi è che l’individuo tende a leggere gli eventi in termini di perdita, disillusione e insuccesso, facendogli assumere un atteggiamento di sfiducia e scetticismo.</a:t>
            </a:r>
          </a:p>
          <a:p>
            <a:pPr>
              <a:buNone/>
            </a:pPr>
            <a:r>
              <a:rPr lang="it-IT" dirty="0" smtClean="0"/>
              <a:t>L’aspetto centrale è dato dal senso di solitudine, che si fonda sul non essere amabile e senza valore, dall’altro da un eccessiva autonomia che gli provocano emozioni di scetticismo e rabbia.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MODELLI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I pazienti di cui parla Guidano, mancano della capacità di regolare la rabbia e a livello interpersonale mischiano esplosioni di aggressività e comportamenti provocatori con richiesta di ricerca di contatto. 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186</TotalTime>
  <Words>1146</Words>
  <Application>Microsoft Office PowerPoint</Application>
  <PresentationFormat>Presentazione su schermo (4:3)</PresentationFormat>
  <Paragraphs>118</Paragraphs>
  <Slides>22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9" baseType="lpstr">
      <vt:lpstr>Aharoni</vt:lpstr>
      <vt:lpstr>Arial Black</vt:lpstr>
      <vt:lpstr>Gill Sans MT</vt:lpstr>
      <vt:lpstr>Verdana</vt:lpstr>
      <vt:lpstr>Wingdings</vt:lpstr>
      <vt:lpstr>Wingdings 2</vt:lpstr>
      <vt:lpstr>Solstizio</vt:lpstr>
      <vt:lpstr>I CONVEGNO Servizio psicologico e psicoterapeutico a sostegno della vita consacrata e sacerdotale VASI DI CRETA</vt:lpstr>
      <vt:lpstr>LA RABBIA NELLA DEPRESSIONE</vt:lpstr>
      <vt:lpstr>BECK AFFERMA CHE LA RABBIA</vt:lpstr>
      <vt:lpstr>BECK AFFERMA CHE LA RABBIA</vt:lpstr>
      <vt:lpstr>BECK AFFERMA CHE LA RABBIA</vt:lpstr>
      <vt:lpstr>MODELLI </vt:lpstr>
      <vt:lpstr>MODELLI </vt:lpstr>
      <vt:lpstr>MODELLI </vt:lpstr>
      <vt:lpstr>MODELLI </vt:lpstr>
      <vt:lpstr>MODELLI </vt:lpstr>
      <vt:lpstr>MODELLI </vt:lpstr>
      <vt:lpstr>INTERVENTO</vt:lpstr>
      <vt:lpstr>LA PRATICA DEL PERDONO</vt:lpstr>
      <vt:lpstr>LA PRATICA DEL PERDONO</vt:lpstr>
      <vt:lpstr>IL PROCESSO DEL PERDONO</vt:lpstr>
      <vt:lpstr>RICONOSCERE L’OFFESA</vt:lpstr>
      <vt:lpstr>RICONOSCERE L’OFFESA</vt:lpstr>
      <vt:lpstr>DECIDERE DI PERDONARE</vt:lpstr>
      <vt:lpstr>LAVORARE PER RAGGIUNGERE IL PERDONO</vt:lpstr>
      <vt:lpstr>APPROFONDIRE IL SENSO DEL PERDONO</vt:lpstr>
      <vt:lpstr>IL PROCESSO DEL PERDONO</vt:lpstr>
      <vt:lpstr>“A volte ci sembra che Dio non risponda al male, che rimanga in silenzio. In realtà Dio ha parlato, ha risposto, e la sua risposta è la Croce di Cristo: una Parola che è amore, misericordia, perdono.”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CONVEGNO Servizio psicologico e psicoterapeutico a sostegno della vita consacrata e sacerdotale VASI DI CRETA</dc:title>
  <cp:lastModifiedBy>Barbara</cp:lastModifiedBy>
  <cp:revision>1</cp:revision>
  <dcterms:modified xsi:type="dcterms:W3CDTF">2016-03-02T22:27:31Z</dcterms:modified>
</cp:coreProperties>
</file>