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9" r:id="rId3"/>
    <p:sldId id="262" r:id="rId4"/>
    <p:sldId id="266" r:id="rId5"/>
    <p:sldId id="258" r:id="rId6"/>
    <p:sldId id="263" r:id="rId7"/>
    <p:sldId id="268" r:id="rId8"/>
    <p:sldId id="271" r:id="rId9"/>
    <p:sldId id="261" r:id="rId10"/>
    <p:sldId id="272" r:id="rId11"/>
    <p:sldId id="269" r:id="rId12"/>
    <p:sldId id="270" r:id="rId13"/>
    <p:sldId id="260" r:id="rId14"/>
    <p:sldId id="264" r:id="rId15"/>
    <p:sldId id="26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668" y="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E3F795B-56E8-45BB-85D0-906D499C1405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A77065-D3F4-480F-9375-DE0C3B190FA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015" y="1341437"/>
            <a:ext cx="8280920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39" name="Titolo 1"/>
          <p:cNvSpPr>
            <a:spLocks noGrp="1"/>
          </p:cNvSpPr>
          <p:nvPr>
            <p:ph type="title"/>
          </p:nvPr>
        </p:nvSpPr>
        <p:spPr>
          <a:xfrm>
            <a:off x="17015" y="39602"/>
            <a:ext cx="5903912" cy="12622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altLang="it-IT" sz="2000" b="1" dirty="0" smtClean="0">
                <a:solidFill>
                  <a:srgbClr val="0070C0"/>
                </a:solidFill>
              </a:rPr>
              <a:t>I CONVEGNO</a:t>
            </a:r>
            <a:r>
              <a:rPr lang="it-IT" altLang="it-IT" sz="2000" dirty="0" smtClean="0">
                <a:solidFill>
                  <a:srgbClr val="0070C0"/>
                </a:solidFill>
              </a:rPr>
              <a:t/>
            </a:r>
            <a:br>
              <a:rPr lang="it-IT" altLang="it-IT" sz="2000" dirty="0" smtClean="0">
                <a:solidFill>
                  <a:srgbClr val="0070C0"/>
                </a:solidFill>
              </a:rPr>
            </a:br>
            <a:r>
              <a:rPr lang="it-IT" altLang="it-IT" sz="2000" dirty="0" smtClean="0">
                <a:solidFill>
                  <a:srgbClr val="0070C0"/>
                </a:solidFill>
              </a:rPr>
              <a:t>Servizio psicologico e psicoterapeutico a sostegno della vita consacrata e sacerdotale</a:t>
            </a:r>
            <a:br>
              <a:rPr lang="it-IT" altLang="it-IT" sz="2000" dirty="0" smtClean="0">
                <a:solidFill>
                  <a:srgbClr val="0070C0"/>
                </a:solidFill>
              </a:rPr>
            </a:br>
            <a:r>
              <a:rPr lang="it-IT" altLang="it-IT" sz="2000" dirty="0" smtClean="0">
                <a:solidFill>
                  <a:srgbClr val="0070C0"/>
                </a:solidFill>
              </a:rPr>
              <a:t>VASI DI CRETA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96318"/>
            <a:ext cx="9144000" cy="1312863"/>
          </a:xfrm>
        </p:spPr>
        <p:txBody>
          <a:bodyPr>
            <a:normAutofit fontScale="625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it-IT" sz="2800" i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Tavola rotonda  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it-IT" sz="2800" i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Il perdono interpersonale e la psicologia: analisi del costrutto e prospettive cliniche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it-IT" sz="2400" i="1" dirty="0" smtClean="0">
                <a:latin typeface="Aharoni" pitchFamily="2" charset="-79"/>
                <a:cs typeface="Aharoni" pitchFamily="2" charset="-79"/>
              </a:rPr>
              <a:t>Roma, 26 febbraio 2016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it-IT" sz="2400" i="1" dirty="0" smtClean="0">
                <a:latin typeface="Aharoni" pitchFamily="2" charset="-79"/>
                <a:cs typeface="Aharoni" pitchFamily="2" charset="-79"/>
              </a:rPr>
              <a:t>Complesso basilicale di Santa croce in </a:t>
            </a:r>
            <a:r>
              <a:rPr lang="it-IT" sz="2400" i="1" dirty="0" err="1" smtClean="0">
                <a:latin typeface="Aharoni" pitchFamily="2" charset="-79"/>
                <a:cs typeface="Aharoni" pitchFamily="2" charset="-79"/>
              </a:rPr>
              <a:t>Gerusalemmme</a:t>
            </a:r>
            <a:endParaRPr lang="it-IT" sz="2000" i="1" dirty="0"/>
          </a:p>
        </p:txBody>
      </p:sp>
      <p:sp>
        <p:nvSpPr>
          <p:cNvPr id="14341" name="CasellaDiTesto 3"/>
          <p:cNvSpPr txBox="1">
            <a:spLocks noChangeArrowheads="1"/>
          </p:cNvSpPr>
          <p:nvPr/>
        </p:nvSpPr>
        <p:spPr bwMode="auto">
          <a:xfrm>
            <a:off x="73653" y="1553080"/>
            <a:ext cx="6156684" cy="5847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dirty="0" smtClean="0"/>
              <a:t>LA MEMORIA E IL PERDONO</a:t>
            </a:r>
            <a:endParaRPr lang="it-IT" alt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31640" y="3480689"/>
            <a:ext cx="7740352" cy="225256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«Dono degli dei…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maledizione? </a:t>
            </a:r>
          </a:p>
          <a:p>
            <a:pPr algn="ctr"/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Base dell’identità…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condanna </a:t>
            </a:r>
          </a:p>
          <a:p>
            <a:pPr algn="ctr"/>
            <a:r>
              <a:rPr lang="it-IT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rimanere legati a ciò che è stato?»</a:t>
            </a:r>
            <a:endParaRPr lang="it-IT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4" descr="http://cdn-1.nonsolocultura.it/o/j/i-miti-greci-piu-famosi_e973e833d2d05f80760f9a53e8dff8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7"/>
          <a:stretch/>
        </p:blipFill>
        <p:spPr bwMode="auto">
          <a:xfrm>
            <a:off x="6286975" y="0"/>
            <a:ext cx="2857025" cy="2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623731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Prof.ssa CHIARA D’URBANO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1370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oloreacuto.it/wp-content/uploads/2015/12/I-vantaggi-del-diclofenac-sottocute-nel-trattare-il-do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591">
            <a:off x="3697748" y="935457"/>
            <a:ext cx="5188464" cy="26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187624" y="2990006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l’ansia, il dolore, l’impotenza </a:t>
            </a:r>
            <a:r>
              <a:rPr lang="it-IT" sz="2400" dirty="0"/>
              <a:t>sono trattati come se fossero sempre e solo </a:t>
            </a:r>
            <a:r>
              <a:rPr lang="it-IT" sz="2400" b="1" dirty="0"/>
              <a:t>malattie</a:t>
            </a:r>
            <a:r>
              <a:rPr lang="it-IT" sz="2400" dirty="0"/>
              <a:t> </a:t>
            </a:r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     </a:t>
            </a:r>
            <a:endParaRPr lang="it-IT" sz="2400" dirty="0"/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medicalizzazione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sofferenza</a:t>
            </a: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98072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Società </a:t>
            </a:r>
            <a:r>
              <a:rPr lang="it-IT" sz="2400" dirty="0" err="1" smtClean="0"/>
              <a:t>tecnoliquida</a:t>
            </a:r>
            <a:r>
              <a:rPr lang="it-IT" sz="2400" dirty="0" smtClean="0"/>
              <a:t>…</a:t>
            </a:r>
          </a:p>
          <a:p>
            <a:endParaRPr lang="it-IT" dirty="0"/>
          </a:p>
        </p:txBody>
      </p:sp>
      <p:sp>
        <p:nvSpPr>
          <p:cNvPr id="6" name="Freccia circolare in giù 5"/>
          <p:cNvSpPr/>
          <p:nvPr/>
        </p:nvSpPr>
        <p:spPr>
          <a:xfrm rot="810233">
            <a:off x="3612263" y="4937580"/>
            <a:ext cx="1739024" cy="398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Freccia circolare in giù 6"/>
          <p:cNvSpPr/>
          <p:nvPr/>
        </p:nvSpPr>
        <p:spPr>
          <a:xfrm rot="810233">
            <a:off x="3630479" y="3893216"/>
            <a:ext cx="1739024" cy="398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39652" y="5571702"/>
            <a:ext cx="6552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rincorriamo una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felicità fraudolenta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33341" y="523924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noi </a:t>
            </a:r>
            <a:r>
              <a:rPr lang="it-IT" sz="2000" dirty="0" smtClean="0"/>
              <a:t>vogliamo </a:t>
            </a:r>
            <a:r>
              <a:rPr lang="it-IT" sz="2000" b="1" dirty="0">
                <a:solidFill>
                  <a:srgbClr val="C00000"/>
                </a:solidFill>
              </a:rPr>
              <a:t>amputare </a:t>
            </a:r>
            <a:endParaRPr lang="it-IT" sz="2000" b="1" dirty="0" smtClean="0">
              <a:solidFill>
                <a:srgbClr val="C00000"/>
              </a:solidFill>
            </a:endParaRPr>
          </a:p>
          <a:p>
            <a:pPr algn="r"/>
            <a:r>
              <a:rPr lang="it-IT" sz="2000" b="1" dirty="0" smtClean="0">
                <a:solidFill>
                  <a:srgbClr val="C00000"/>
                </a:solidFill>
              </a:rPr>
              <a:t>qualunque </a:t>
            </a:r>
            <a:r>
              <a:rPr lang="it-IT" sz="2000" b="1" dirty="0">
                <a:solidFill>
                  <a:srgbClr val="C00000"/>
                </a:solidFill>
              </a:rPr>
              <a:t>imperfezione </a:t>
            </a:r>
            <a:endParaRPr lang="it-IT" sz="2000" b="1" dirty="0" smtClean="0">
              <a:solidFill>
                <a:srgbClr val="C00000"/>
              </a:solidFill>
            </a:endParaRPr>
          </a:p>
          <a:p>
            <a:pPr algn="r"/>
            <a:r>
              <a:rPr lang="it-IT" sz="2000" b="1" dirty="0" smtClean="0">
                <a:solidFill>
                  <a:srgbClr val="C00000"/>
                </a:solidFill>
              </a:rPr>
              <a:t>e </a:t>
            </a:r>
            <a:r>
              <a:rPr lang="it-IT" sz="2000" b="1" dirty="0">
                <a:solidFill>
                  <a:srgbClr val="C00000"/>
                </a:solidFill>
              </a:rPr>
              <a:t>limite</a:t>
            </a:r>
            <a:r>
              <a:rPr lang="it-IT" sz="2000" dirty="0"/>
              <a:t> nelle nostre vite </a:t>
            </a:r>
            <a:endParaRPr lang="it-IT" sz="2000" dirty="0" smtClean="0"/>
          </a:p>
          <a:p>
            <a:pPr algn="r"/>
            <a:endParaRPr lang="it-IT" sz="2000" dirty="0" smtClean="0"/>
          </a:p>
          <a:p>
            <a:pPr algn="r"/>
            <a:r>
              <a:rPr lang="it-IT" sz="2000" dirty="0" smtClean="0"/>
              <a:t> </a:t>
            </a:r>
          </a:p>
          <a:p>
            <a:pPr algn="just"/>
            <a:r>
              <a:rPr lang="it-IT" sz="2000" dirty="0" smtClean="0"/>
              <a:t>e </a:t>
            </a:r>
            <a:r>
              <a:rPr lang="it-IT" sz="2000" dirty="0"/>
              <a:t>nello stesso tempo veniamo sollecitati a considerare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rgbClr val="C00000"/>
                </a:solidFill>
              </a:rPr>
              <a:t>l’appagamento e la felicità </a:t>
            </a:r>
            <a:r>
              <a:rPr lang="it-IT" sz="2000" b="1" dirty="0" smtClean="0"/>
              <a:t>quasi </a:t>
            </a:r>
            <a:r>
              <a:rPr lang="it-IT" sz="2000" b="1" dirty="0"/>
              <a:t>producibili a piacimento</a:t>
            </a:r>
            <a:r>
              <a:rPr lang="it-IT" sz="2000" dirty="0"/>
              <a:t>. </a:t>
            </a:r>
          </a:p>
        </p:txBody>
      </p:sp>
      <p:pic>
        <p:nvPicPr>
          <p:cNvPr id="2052" name="Picture 4" descr="https://upload.wikimedia.org/wikipedia/en/f/f7/KassPC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17066"/>
            <a:ext cx="2016224" cy="30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0" y="3267217"/>
            <a:ext cx="2304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 </a:t>
            </a:r>
            <a:r>
              <a:rPr lang="it-IT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Kass</a:t>
            </a:r>
            <a:endParaRPr lang="it-IT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residente Comitato di Bioetica 2003</a:t>
            </a:r>
            <a:endParaRPr lang="it-IT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3018" y="3444886"/>
            <a:ext cx="86530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dirty="0" smtClean="0"/>
          </a:p>
          <a:p>
            <a:pPr algn="r"/>
            <a:endParaRPr lang="it-IT" sz="2000" b="1" dirty="0" smtClean="0"/>
          </a:p>
          <a:p>
            <a:pPr algn="r"/>
            <a:r>
              <a:rPr lang="it-IT" sz="2000" b="1" dirty="0" smtClean="0"/>
              <a:t>La </a:t>
            </a: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 smtClean="0"/>
              <a:t>ci mantiene nella 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verità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b="1" dirty="0"/>
              <a:t>di ciò che siamo.</a:t>
            </a:r>
          </a:p>
          <a:p>
            <a:pPr algn="r"/>
            <a:endParaRPr lang="it-IT" sz="2000" dirty="0" smtClean="0"/>
          </a:p>
          <a:p>
            <a:pPr algn="r"/>
            <a:r>
              <a:rPr lang="it-IT" sz="2000" dirty="0" smtClean="0"/>
              <a:t>Ma essa non </a:t>
            </a:r>
            <a:r>
              <a:rPr lang="it-IT" sz="2000" dirty="0"/>
              <a:t>è statica, è soggetta a trasformazioni di </a:t>
            </a:r>
            <a:r>
              <a:rPr lang="it-IT" sz="2000" dirty="0" smtClean="0"/>
              <a:t>valutazione.</a:t>
            </a:r>
            <a:endParaRPr lang="it-IT" sz="2000" dirty="0"/>
          </a:p>
          <a:p>
            <a:pPr algn="r"/>
            <a:endParaRPr lang="it-IT" sz="2000" dirty="0"/>
          </a:p>
          <a:p>
            <a:pPr algn="r"/>
            <a:r>
              <a:rPr lang="it-IT" sz="2000" b="1" dirty="0" smtClean="0"/>
              <a:t>Lavorare </a:t>
            </a:r>
            <a:r>
              <a:rPr lang="it-IT" sz="2000" b="1" dirty="0"/>
              <a:t>sul ricordo</a:t>
            </a:r>
            <a:r>
              <a:rPr lang="it-IT" sz="2000" dirty="0"/>
              <a:t> per scrivere nuove narrazioni dei fatti dolorosi piuttosto che amputarli tout court. 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2304256" y="922024"/>
            <a:ext cx="3134715" cy="29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304256" y="1309833"/>
            <a:ext cx="2339752" cy="118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ccia in giù 4"/>
          <p:cNvSpPr/>
          <p:nvPr/>
        </p:nvSpPr>
        <p:spPr>
          <a:xfrm>
            <a:off x="4644008" y="458112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4644008" y="5202592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2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dtorino.net/files/Simposio_sculture_di_sabbia_6363013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4037365" cy="2943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2712" y="478007"/>
            <a:ext cx="7762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L’uomo </a:t>
            </a:r>
            <a:endParaRPr lang="it-IT" sz="2400" dirty="0" smtClean="0"/>
          </a:p>
          <a:p>
            <a:pPr algn="just"/>
            <a:r>
              <a:rPr lang="it-IT" sz="2400" dirty="0" smtClean="0"/>
              <a:t>senza </a:t>
            </a:r>
            <a:r>
              <a:rPr lang="it-IT" sz="2400" dirty="0"/>
              <a:t>passato, </a:t>
            </a:r>
            <a:endParaRPr lang="it-IT" sz="2400" dirty="0" smtClean="0"/>
          </a:p>
          <a:p>
            <a:pPr algn="just"/>
            <a:r>
              <a:rPr lang="it-IT" sz="2400" dirty="0" smtClean="0"/>
              <a:t>senza </a:t>
            </a:r>
            <a:r>
              <a:rPr lang="it-IT" sz="2400" dirty="0"/>
              <a:t>ricordi, </a:t>
            </a:r>
            <a:endParaRPr lang="it-IT" sz="2400" dirty="0" smtClean="0"/>
          </a:p>
          <a:p>
            <a:pPr algn="just"/>
            <a:r>
              <a:rPr lang="it-IT" sz="2400" dirty="0" smtClean="0"/>
              <a:t>senza rimorso… </a:t>
            </a:r>
          </a:p>
          <a:p>
            <a:pPr algn="just"/>
            <a:endParaRPr lang="it-IT" sz="2400" dirty="0" smtClean="0"/>
          </a:p>
          <a:p>
            <a:pPr algn="just"/>
            <a:endParaRPr lang="it-IT" sz="2400" dirty="0"/>
          </a:p>
          <a:p>
            <a:pPr algn="just"/>
            <a:endParaRPr lang="it-IT" sz="2400" dirty="0" smtClean="0"/>
          </a:p>
          <a:p>
            <a:pPr algn="just"/>
            <a:endParaRPr lang="it-IT" sz="2400" dirty="0"/>
          </a:p>
          <a:p>
            <a:pPr algn="just"/>
            <a:endParaRPr lang="it-IT" sz="2400" dirty="0" smtClean="0"/>
          </a:p>
          <a:p>
            <a:pPr algn="just"/>
            <a:endParaRPr lang="it-IT" sz="2400" dirty="0"/>
          </a:p>
          <a:p>
            <a:pPr algn="ctr"/>
            <a:endPara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vitalismo esuberante e prevaricatore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it-IT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2400" dirty="0" smtClean="0"/>
          </a:p>
          <a:p>
            <a:pPr algn="ctr"/>
            <a:r>
              <a:rPr lang="it-IT" sz="2400" dirty="0" smtClean="0"/>
              <a:t>insensibile </a:t>
            </a:r>
            <a:r>
              <a:rPr lang="it-IT" sz="2400" dirty="0"/>
              <a:t>verso l’altro, </a:t>
            </a:r>
            <a:r>
              <a:rPr lang="it-IT" sz="2400" dirty="0" smtClean="0"/>
              <a:t>crudele, </a:t>
            </a:r>
          </a:p>
          <a:p>
            <a:pPr algn="ctr"/>
            <a:r>
              <a:rPr lang="it-IT" sz="2400" dirty="0" smtClean="0"/>
              <a:t>incapace </a:t>
            </a:r>
            <a:r>
              <a:rPr lang="it-IT" sz="2400" dirty="0"/>
              <a:t>di </a:t>
            </a:r>
            <a:r>
              <a:rPr lang="it-IT" sz="2400" dirty="0" smtClean="0"/>
              <a:t>compassione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0385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8PDw8NDQ8NDw0NDQ0MDQwNDQ8NDQwMFREWFhQRFBQYHCggGBolGxQUITEhJSkrLi4vFx8zOD8sNygtLisBCgoKDg0OFBAQFCwcFBwsKystLCwsLCwtLCssNywsLCwsKywsKysrKzcsLSwrLC0sMiwsKywrLCssLCwsLCwsK//AABEIAKsA8AMBEQACEQEDEQH/xAAaAAACAwEBAAAAAAAAAAAAAAABAgAEBQMG/8QAMxAAAgIBAgUCBAYBBAMAAAAAAAECEQMEMQUSIUFRYXETIoGRBjJCUqGx0ZLBwvAjQ3L/xAAaAQEBAQEBAQEAAAAAAAAAAAAAAQIDBAUG/8QAJBEBAAICAgICAgMBAAAAAAAAAAECAxEEIRIxQVEiYQUTMkL/2gAMAwEAAhEDEQA/APRJBoyQDUQMkAyAZEDIKZIBkgGSAZIApAOkASBkgIAwBAgDJAEAoioAQDQEoAgSgCBAPNo2yKAZAMmQEBkA6QU6QDJEDIAoBkAQCgCAyICAQCgCgogEAkBAgBQBAgBAgHm6OjIpAMogMokDJAOkA6RAUAyRFPRQaANEBoAoAgFAMgCAQDQVCAgFAMAaAlAFIA0BKAlAedOjI0AyQDpEDJASUlFW3SIpsC5ur6Lx3+oRehFbURReNMDk4UAeUCUAaAlAEApANRFGgCkAaAlAGgGoApAFIA0AaANASgJRB5uzqyKZAyYDJgMmBQef4kr/AEr8q/3LoXsOUTAsrUxW8kcLZaV9y3FZn4d8eqg/1L+jEcjHP/TXhb6d1T2o7RMT6YmCSxBCUUSgJQBSAagCkRRoA0AUgDQBoCIBkgCAUgDQEICAQPLWdWUsA8wE5wOGtzfLyreXR+3cRArQdGo9bRy1Gt3jF0lvK6Pm8nPO/Gr0Up1uVbTa55OuONw7ZJtxjL1it3/B8+9Nf6l2iYn00sM5Wrkqp2lGr2ructR8NNDT6iUdn/hmqZbUncJNYlr6XUKa8Nbo+vx+RGSP2896adpY7PQ5uUolAUQDQBoAgQAgEggBQBAIBQDAQAoAkBA8m2dmSuQCPIAksoHKT5uvgI5ZHSb8Jmck6rMrX2wtaudwxfpyNyyL90I9Wvq2kfIj5t8vS0Mc6ONq7mW4VeN8Xy6aEMuPEsseZrJba5F22+vU3hw1yTqZ0l7TDT4HxiGqxLLC115ZRe8Zd169jjmwzitqWqW8obmkz1KLXmvoMFpreulv3DejI+9LxnqyDnLGAtFEoAgQAgQgIEQBAIDIAgECEBAIHkJM7MuM5BHCeQor5MwB0mpTbi931QFnLC015Ri0brKxPbFnj+eL8RyR+r5X/wAT5M9RMPR7HJmjBXOUYpurk0lf1MeEz6a27Rn9mve0YmO9aXf27ablgqhGMVd1FKKvz0M23M9rGo9NTh+S5xXrZePTyvBafxeix5T7enk2t4upFdeVeSDllx07Wz/hgJRRKAlASgDQBoCUAaAKAJAQCBACAQPHSO7LhkCKeZhGdnylFHJqK2fXsUa3DeKN1HLv2n2fuTRtZ1mnv547Xbo+fnw67+HelmZr9FHNB457Pqmt4vyjzY8nhO3SY2r8I0U8EHjnkU4qV4+jTjHway3reeoSsaaMZHCYb21uGqlzPd/wj6HFw+EeU+3HJfba007PVLk1ME+y6IxKrUGuxFNKNrqQcZwr/JoLQEoCUBKANEEooNAGiCAFIA0BKAKQBoDyE0d2VfJEIp54lRlavGwM14Wn1AsYkBo6TVuHR9Y+GSYifawuPFGa5sbvzHweHNxu9w7Vuryxvun9jyzW0fDpuHbBpW+suiXZ9z0YcEzO5Ytfpo4z39OK/p59/wDrJIvYtQYmFXsWavcmhZWVJc0mklvb6EVnZuPY7qCcl52Rnya8VvBlU4qS2Ztk4ESATLJrwvcIpZdU1+v+DWgkNfJeJL03JoX9Nqoz26PwTSrHKQCgDQEANAGgIB5OSO7LhOIFbJAIqZNOVFTLpgKs8LQEiwO+HK4u4un/AGNjW0urjPo6Uv7M6j6Xa04lCZOipbvoSVd8E+voiC3jn1bRBYwZu77EnpYZnE9fLK6VqC2Xn1ZwtZ0iulOLow1L1vC4OOGN7tWd4cpdsmSii3gx/Lfdk2OWXT3uXYqZdAn5LtGdqOHyXWL+5doq480oy6/LNbP9wHpdDn+JBS77P3My06tEQAIgGCoAQPKzidmXJwA5yxgcpYior5MJRVy4AKWXBQRx6oo6RZBo6PX18s9v3ePcir2eSbi1s09jMrDtpqr1JtTxk1/bG0VuIcQWP4WP9eom4xXXrScn7dEePl5/6qzMd6dsNItJOHZY505R/TPJif8A9wk4yX3TPHj5cTfwvGrO1sfW4amg4bzzV/lXVs+jXtwmXoJ9FSOkMMvXajlRpG9ocqnihJd4pnOVNIoRoI5zxooxuKaRNWt11NQi7+H4P4Tb7uzMrDQkRShEAgBAKA81KJ1QjgAkogI4FHKWMbHGeIIqZcBRTzacoqyg0EGLA74szXS+njwZmFd4amdpp19NyaVtYc0cidb0rTM6FPi2OanGUUvljHlc4txfTytnufA5+K98s9fi9+G1dNDguCU6uKircm0uVey8+5x43DyXyeUxqIL5IiNPS4oKKpH6KI08ZMzKjz3GG6ZqEXfw3xNLGoS2Xy+xmVehUlLqnaMiUVCSAqamCfR7dywLWkVR6dF2XoSVNIBWEQCAEAgeeaOqA4gI4gBwAR4wEeMDjPCVFfJpyirl0noEVZ6Nl2rnLC0QSFkF3Tp9jKvR8OzZHFRaTS2bRia7aiZa+GHkmjc/LsBzyRKMniGl5kahHnuXJgm5RTa7ryJgamj4sv0y5X+19CaVpR4rk8pjQj4hN90vYaR30uNzdu68sK1Y9FRkKwgAQCUAQJQGG4nVAcQE5QBygTkAVwADxgc3hKElpwjnLTAcpaP0ARcP9AL2k4f5RmVbOnwqOxlVqKJ7U1EiY0BJFHGeOyipm0Sl2LtFHLwaL7IoOLgyX7v9TA0NNw+Me336k2NHHCjIZgACAQAkBAlAYrR1RGgF5QJQE5QJygTlAnwyCfDKJ8IArAB0hgILEMdEV2iiB3JLciy8zxfj2RS5cMXJLLjxuMPzVKSUpv0Sd/Q+FzOXe2WcdbeMaevHjjW1vhmuyueSM4SUMcoKM5bZU4ptx9m6OXH5GTFFJm3lE+4+ltSJmW40foYncfp4w5SoPIUFQIGSAYAgCgJQBoCUAaIDQGIkdUFoBQIAaIDQBoApANyhRUQGUQHSIHSAdEFfXRbi1HegPAajBnhJxlCe9xnG7+6PlcrhedvKvt6ceXUab/4fwZP/AHTaj0b+JL5n6eh4qcbxtH9l4iI+HSbbj8YestPqtvQ+/Sa66ncPJPUoa/aCN/ZoQg2BLAIEAIEAgBAIVjUdGQaAFAGiBkgDQBSCiogMogNQDJAMkQMkAyRBGhAzOLaiOKEpUuany35OWaZrjmY9w3WO3mNHlySyy/8AJDklhSjGSuUc9y+d+lcv2PyFoi0xN4/Lfc/p9D169PS8CnKMMWPJNZJvFFZJx/LLKormkvrZ9bhZPHPNaf4n4cMlfx79r2u1ixQlN7pNpeWfZyXmlLWh5aR283p+K5cmox45Kbhkx5Zyyp1DHJOCjD3fM/8ASfmIzZMsze2TUxOtPf4Vr1pt8B1uTLixSz45YsmSHM8MncsUu8W+59biZrVyTjmfKPt5slet6ap9V50oA0AaCoAaAgBoA0Bj0dGUoBaAKQBSAZAMkFGiApAMkAwBQDJAMQRoDE/EPDpZ8bjF011XuZmu4mPsj28rHg2pk+XJijKtpbo+Zk/jdzus6eiubT2vBOHPDC5fmqvSK8I7cbg0wd+5Yvlm3Sn+JtJkyYmsf5l1Xqey1PKJqxEvIYlqOZJRzY57OoKSf3TR8bJ/H7ncREvTXN9vc8A02SMefK25V0vf3PVxeHOO03tPbnkyb6hrH0HESoIBCoAQIAQIQZVHVlGgFoCJEBSAZIApAFAMkRRoBqAKAZAFAEgDQEUEhoOAJQT3ARaeO9IDrRNA0USiApAGgCAQJQEoKKQGbR0ZK0AKAlBTcoBoApAGgDRAyQBoApAGgGogKQE5QIkAUgDQBoAkESANAFIBqAlASgCkAaIqUBlo6MoygAEKNAMiCAFAMgCiAoAoAgFAMQQKNBBoKgBAgEAIBQBRAQIEEKKAIH//2Q=="/>
          <p:cNvSpPr>
            <a:spLocks noChangeAspect="1" noChangeArrowheads="1"/>
          </p:cNvSpPr>
          <p:nvPr/>
        </p:nvSpPr>
        <p:spPr bwMode="auto">
          <a:xfrm>
            <a:off x="155575" y="-974725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http://www.gushmag.it/wp-content/uploads/2015/01/Eternal-Sunshine-Of-The-Spotless-Mind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81" y="3356992"/>
            <a:ext cx="4634033" cy="3167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TElofrPCBKQD1-MnhFOPLpj0hsFVcOsC_SjvsW4-O0Nd-LE6L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6" y="620688"/>
            <a:ext cx="5018558" cy="2509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335699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 mi lasci </a:t>
            </a:r>
          </a:p>
          <a:p>
            <a:r>
              <a:rPr lang="it-IT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 cancello</a:t>
            </a:r>
            <a:endParaRPr lang="it-IT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1063625"/>
            <a:ext cx="3377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ETERNAL SUNSHINE OF THE SPOTLESS</a:t>
            </a:r>
            <a:endParaRPr lang="it-IT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5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3105" y="634618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 </a:t>
            </a:r>
            <a:endParaRPr lang="it-IT" sz="2200" dirty="0"/>
          </a:p>
          <a:p>
            <a:pPr marL="457200" indent="-457200" algn="just">
              <a:buFont typeface="+mj-lt"/>
              <a:buAutoNum type="arabicParenR"/>
            </a:pPr>
            <a:r>
              <a:rPr lang="it-IT" sz="2200" dirty="0" smtClean="0"/>
              <a:t>cancellare </a:t>
            </a:r>
            <a:r>
              <a:rPr lang="it-IT" sz="2200" dirty="0"/>
              <a:t>la memoria autobiografica </a:t>
            </a:r>
            <a:r>
              <a:rPr lang="it-IT" sz="2200" dirty="0" smtClean="0"/>
              <a:t>rende </a:t>
            </a:r>
            <a:r>
              <a:rPr lang="it-IT" sz="2200" b="1" dirty="0"/>
              <a:t>irreversibili le conseguenze delle nostre azioni</a:t>
            </a:r>
            <a:r>
              <a:rPr lang="it-IT" sz="2200" dirty="0"/>
              <a:t>, ci toglie la tonalità dolorosa ma non aiuta il processo </a:t>
            </a:r>
            <a:r>
              <a:rPr lang="it-IT" sz="2200" b="1" dirty="0" smtClean="0"/>
              <a:t>intersoggettivo</a:t>
            </a:r>
          </a:p>
          <a:p>
            <a:pPr marL="457200" indent="-457200" algn="just">
              <a:buFont typeface="+mj-lt"/>
              <a:buAutoNum type="arabicParenR"/>
            </a:pPr>
            <a:endParaRPr lang="it-IT" sz="2200" b="1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it-IT" sz="2200" dirty="0"/>
              <a:t>l</a:t>
            </a:r>
            <a:r>
              <a:rPr lang="it-IT" sz="2200" dirty="0" smtClean="0"/>
              <a:t>a </a:t>
            </a:r>
            <a:r>
              <a:rPr lang="it-IT" sz="2200" dirty="0"/>
              <a:t>memoria di una relazione fallita tende ad espandersi e </a:t>
            </a:r>
            <a:r>
              <a:rPr lang="it-IT" sz="2200" b="1" dirty="0"/>
              <a:t>l’altro finisce per essere ridotto alla sua parte di </a:t>
            </a:r>
            <a:r>
              <a:rPr lang="it-IT" sz="2200" b="1" dirty="0" smtClean="0"/>
              <a:t>ombra</a:t>
            </a:r>
          </a:p>
          <a:p>
            <a:pPr marL="457200" indent="-457200" algn="just">
              <a:buFont typeface="+mj-lt"/>
              <a:buAutoNum type="arabicParenR"/>
            </a:pPr>
            <a:endParaRPr lang="it-IT" sz="2200" dirty="0"/>
          </a:p>
          <a:p>
            <a:pPr marL="457200" indent="-457200" algn="just">
              <a:buFont typeface="+mj-lt"/>
              <a:buAutoNum type="arabicParenR"/>
            </a:pPr>
            <a:r>
              <a:rPr lang="it-IT" sz="2200" b="1" dirty="0" smtClean="0"/>
              <a:t>non si sa </a:t>
            </a:r>
            <a:r>
              <a:rPr lang="it-IT" sz="2200" b="1" dirty="0"/>
              <a:t>cosa </a:t>
            </a:r>
            <a:r>
              <a:rPr lang="it-IT" sz="2200" b="1" dirty="0" smtClean="0"/>
              <a:t>più sia </a:t>
            </a:r>
            <a:r>
              <a:rPr lang="it-IT" sz="2200" b="1" dirty="0"/>
              <a:t>il desiderio</a:t>
            </a:r>
            <a:r>
              <a:rPr lang="it-IT" sz="2200" dirty="0"/>
              <a:t>, perché </a:t>
            </a:r>
            <a:r>
              <a:rPr lang="it-IT" sz="2200" dirty="0" smtClean="0"/>
              <a:t>si parte </a:t>
            </a:r>
            <a:r>
              <a:rPr lang="it-IT" sz="2200" dirty="0"/>
              <a:t>da zero, </a:t>
            </a:r>
            <a:r>
              <a:rPr lang="it-IT" sz="2200" dirty="0" smtClean="0"/>
              <a:t>senza il maturare di </a:t>
            </a:r>
            <a:r>
              <a:rPr lang="it-IT" sz="2200" dirty="0"/>
              <a:t>precedenti </a:t>
            </a:r>
            <a:r>
              <a:rPr lang="it-IT" sz="2200" dirty="0" smtClean="0"/>
              <a:t>esperienze</a:t>
            </a:r>
          </a:p>
          <a:p>
            <a:pPr marL="457200" indent="-457200" algn="just">
              <a:buFont typeface="+mj-lt"/>
              <a:buAutoNum type="arabicParenR"/>
            </a:pPr>
            <a:endParaRPr lang="it-IT" sz="22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it-IT" sz="2200" b="1" dirty="0" smtClean="0"/>
              <a:t>finché </a:t>
            </a:r>
            <a:r>
              <a:rPr lang="it-IT" sz="2200" b="1" dirty="0"/>
              <a:t>non tocchiamo alcuni vertici emotivi </a:t>
            </a:r>
            <a:r>
              <a:rPr lang="it-IT" sz="2200" dirty="0"/>
              <a:t>non riusciamo ad apprendere veramente</a:t>
            </a:r>
            <a:r>
              <a:rPr lang="it-IT" sz="2200" dirty="0" smtClean="0"/>
              <a:t>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7231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5" y="476672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/>
              <a:t>Chi </a:t>
            </a:r>
            <a:r>
              <a:rPr lang="it-IT" sz="2200" b="1" dirty="0"/>
              <a:t>perde la </a:t>
            </a:r>
            <a:r>
              <a:rPr lang="it-IT" sz="2200" b="1" dirty="0" smtClean="0"/>
              <a:t>memoria </a:t>
            </a:r>
            <a:r>
              <a:rPr lang="it-IT" sz="2200" b="1" dirty="0"/>
              <a:t>autobiografica non ha più accesso ai propri </a:t>
            </a:r>
            <a:r>
              <a:rPr lang="it-IT" sz="2200" b="1" dirty="0" smtClean="0"/>
              <a:t>obiettivi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dirty="0" smtClean="0"/>
              <a:t>I </a:t>
            </a:r>
            <a:r>
              <a:rPr lang="it-IT" sz="2200" dirty="0"/>
              <a:t>frammenti biografici, nel loro insieme, formano il tutto della persona. </a:t>
            </a:r>
            <a:endParaRPr lang="it-IT" sz="2200" dirty="0" smtClean="0"/>
          </a:p>
          <a:p>
            <a:pPr algn="just"/>
            <a:endParaRPr lang="it-IT" sz="2200" dirty="0" smtClean="0"/>
          </a:p>
          <a:p>
            <a:pPr algn="just"/>
            <a:endParaRPr lang="it-IT" sz="2200" dirty="0"/>
          </a:p>
          <a:p>
            <a:pPr algn="just"/>
            <a:endParaRPr lang="it-IT" sz="2200" dirty="0" smtClean="0"/>
          </a:p>
          <a:p>
            <a:pPr algn="just"/>
            <a:endParaRPr lang="it-IT" sz="2200" dirty="0" smtClean="0"/>
          </a:p>
          <a:p>
            <a:pPr algn="just"/>
            <a:endParaRPr lang="it-IT" sz="2200" dirty="0" smtClean="0"/>
          </a:p>
          <a:p>
            <a:pPr algn="just"/>
            <a:endParaRPr lang="it-IT" sz="2200" dirty="0"/>
          </a:p>
          <a:p>
            <a:pPr algn="just"/>
            <a:endParaRPr lang="it-IT" sz="2200" dirty="0" smtClean="0"/>
          </a:p>
          <a:p>
            <a:pPr algn="ctr"/>
            <a:r>
              <a:rPr lang="it-IT" sz="2200" dirty="0" smtClean="0"/>
              <a:t>Noi abbiamo </a:t>
            </a:r>
            <a:r>
              <a:rPr lang="it-IT" sz="2200" dirty="0"/>
              <a:t>la possibilità </a:t>
            </a:r>
            <a:r>
              <a:rPr lang="it-IT" sz="2200" dirty="0" smtClean="0"/>
              <a:t>di </a:t>
            </a:r>
            <a:r>
              <a:rPr lang="it-IT" sz="2200" b="1" dirty="0"/>
              <a:t>trasformare le nostre memorie</a:t>
            </a:r>
            <a:r>
              <a:rPr lang="it-IT" sz="2200" dirty="0"/>
              <a:t>, dando ad esse un senso </a:t>
            </a:r>
            <a:r>
              <a:rPr lang="it-IT" sz="2200" dirty="0" smtClean="0"/>
              <a:t>nuovo. 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PERDONO</a:t>
            </a:r>
            <a:r>
              <a:rPr lang="it-IT" sz="2200" dirty="0" smtClean="0"/>
              <a:t> è una via privilegiata per poterlo fare</a:t>
            </a:r>
            <a:endParaRPr lang="it-IT" sz="2200" dirty="0"/>
          </a:p>
        </p:txBody>
      </p:sp>
      <p:pic>
        <p:nvPicPr>
          <p:cNvPr id="4098" name="Picture 2" descr="http://cdn.ilcinemaniaco.com/wp-content/uploads/2013/07/se-mi-lasci-ti-canc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35" y="1988840"/>
            <a:ext cx="3835919" cy="2546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63888" y="394124"/>
            <a:ext cx="5256584" cy="210931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1) Non sarebbe più opportuno cancellare i ricordi dolorosi?</a:t>
            </a:r>
            <a:endParaRPr lang="it-IT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http://www.medicinanelweb.it/local/cache-vignettes/L300xH214/arton596-076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9" y="3717032"/>
            <a:ext cx="4240457" cy="302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SISPI - SCUOLA INTERNAZIONALE PSICOLOGIA IMMAGINATIVA\2013\cancellare ricor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771800" cy="280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3939102"/>
            <a:ext cx="4608512" cy="131414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49496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it-IT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 A quale felicità aspiriamo?</a:t>
            </a:r>
            <a:endParaRPr lang="it-IT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4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196752"/>
            <a:ext cx="74168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None/>
            </a:pPr>
            <a:r>
              <a:rPr lang="it-IT" altLang="zh-CN" sz="2300" smtClean="0">
                <a:cs typeface="Times New Roman" pitchFamily="18" charset="0"/>
              </a:rPr>
              <a:t>…ha </a:t>
            </a:r>
            <a:r>
              <a:rPr lang="it-IT" altLang="zh-CN" sz="2300" dirty="0">
                <a:cs typeface="Times New Roman" pitchFamily="18" charset="0"/>
              </a:rPr>
              <a:t>la funzione di </a:t>
            </a:r>
            <a:r>
              <a:rPr lang="it-IT" altLang="zh-CN" sz="2300" b="1" dirty="0">
                <a:cs typeface="Times New Roman" pitchFamily="18" charset="0"/>
              </a:rPr>
              <a:t>ricevere</a:t>
            </a:r>
            <a:r>
              <a:rPr lang="it-IT" altLang="zh-CN" sz="2300" dirty="0">
                <a:cs typeface="Times New Roman" pitchFamily="18" charset="0"/>
              </a:rPr>
              <a:t> le informazioni che giungono dall’ambiente attraverso canali differenti, di </a:t>
            </a:r>
            <a:r>
              <a:rPr lang="it-IT" altLang="zh-CN" sz="2300" b="1" dirty="0">
                <a:cs typeface="Times New Roman" pitchFamily="18" charset="0"/>
              </a:rPr>
              <a:t>contenerle</a:t>
            </a:r>
            <a:r>
              <a:rPr lang="it-IT" altLang="zh-CN" sz="2300" dirty="0">
                <a:cs typeface="Times New Roman" pitchFamily="18" charset="0"/>
              </a:rPr>
              <a:t> e di </a:t>
            </a:r>
            <a:r>
              <a:rPr lang="it-IT" altLang="zh-CN" sz="2300" b="1" dirty="0">
                <a:cs typeface="Times New Roman" pitchFamily="18" charset="0"/>
              </a:rPr>
              <a:t>metterle a disposizione </a:t>
            </a:r>
            <a:r>
              <a:rPr lang="it-IT" altLang="zh-CN" sz="2300" dirty="0">
                <a:cs typeface="Times New Roman" pitchFamily="18" charset="0"/>
              </a:rPr>
              <a:t>per il recupero quando necessario...</a:t>
            </a:r>
          </a:p>
          <a:p>
            <a:pPr algn="just">
              <a:buFont typeface="Arial" charset="0"/>
              <a:buNone/>
            </a:pPr>
            <a:endParaRPr lang="it-IT" altLang="zh-CN" sz="2300" dirty="0"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it-IT" altLang="zh-CN" sz="2300" b="1" dirty="0">
                <a:cs typeface="Times New Roman" pitchFamily="18" charset="0"/>
              </a:rPr>
              <a:t>RICEVERE</a:t>
            </a:r>
          </a:p>
          <a:p>
            <a:pPr algn="ctr">
              <a:buFont typeface="Arial" charset="0"/>
              <a:buNone/>
            </a:pPr>
            <a:endParaRPr lang="it-IT" altLang="zh-CN" sz="2300" b="1" dirty="0"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it-IT" altLang="zh-CN" sz="2300" b="1" dirty="0">
                <a:cs typeface="Times New Roman" pitchFamily="18" charset="0"/>
              </a:rPr>
              <a:t>CONTENERE</a:t>
            </a:r>
          </a:p>
          <a:p>
            <a:pPr algn="ctr">
              <a:buFont typeface="Arial" charset="0"/>
              <a:buNone/>
            </a:pPr>
            <a:endParaRPr lang="it-IT" altLang="zh-CN" sz="2300" b="1" dirty="0"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it-IT" altLang="zh-CN" sz="2300" b="1" dirty="0">
                <a:cs typeface="Times New Roman" pitchFamily="18" charset="0"/>
              </a:rPr>
              <a:t>METTERE A DISPOSIZIONE</a:t>
            </a:r>
            <a:endParaRPr lang="es-ES" altLang="zh-CN" sz="23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51720" y="5877272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charset="0"/>
              <a:buNone/>
            </a:pPr>
            <a:r>
              <a:rPr lang="it-IT" altLang="zh-CN" sz="1600" dirty="0">
                <a:latin typeface="Arial" charset="0"/>
                <a:cs typeface="Times New Roman" pitchFamily="18" charset="0"/>
              </a:rPr>
              <a:t>(Eric R. </a:t>
            </a:r>
            <a:r>
              <a:rPr lang="it-IT" altLang="zh-CN" sz="1600" b="1" dirty="0">
                <a:latin typeface="Arial" charset="0"/>
                <a:cs typeface="Times New Roman" pitchFamily="18" charset="0"/>
              </a:rPr>
              <a:t>Kandel</a:t>
            </a:r>
            <a:r>
              <a:rPr lang="it-IT" altLang="zh-CN" sz="1600" dirty="0">
                <a:latin typeface="Arial" charset="0"/>
                <a:cs typeface="Times New Roman" pitchFamily="18" charset="0"/>
              </a:rPr>
              <a:t> – Alla ricerca della memoria)</a:t>
            </a:r>
            <a:endParaRPr lang="es-ES" altLang="zh-CN" sz="1600" dirty="0">
              <a:latin typeface="Arial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54868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</a:t>
            </a:r>
            <a:r>
              <a:rPr lang="it-IT" sz="2400" dirty="0" smtClean="0"/>
              <a:t>, parola polisemica…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788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chise.net/files/2015/04/neur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4272">
            <a:off x="-118019" y="710398"/>
            <a:ext cx="4682791" cy="3743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0843" y="598686"/>
            <a:ext cx="83697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dirty="0"/>
              <a:t>Kandel dimostra che </a:t>
            </a:r>
            <a:endParaRPr lang="it-IT" sz="2200" dirty="0" smtClean="0"/>
          </a:p>
          <a:p>
            <a:pPr algn="r"/>
            <a:r>
              <a:rPr lang="it-IT" sz="2200" dirty="0" smtClean="0">
                <a:solidFill>
                  <a:srgbClr val="C00000"/>
                </a:solidFill>
              </a:rPr>
              <a:t>le </a:t>
            </a:r>
            <a:r>
              <a:rPr lang="it-IT" sz="2200" b="1" dirty="0">
                <a:solidFill>
                  <a:srgbClr val="C00000"/>
                </a:solidFill>
              </a:rPr>
              <a:t>connessioni del sistema nervoso </a:t>
            </a:r>
            <a:endParaRPr lang="it-IT" sz="2200" b="1" dirty="0" smtClean="0">
              <a:solidFill>
                <a:srgbClr val="C00000"/>
              </a:solidFill>
            </a:endParaRPr>
          </a:p>
          <a:p>
            <a:pPr algn="r"/>
            <a:r>
              <a:rPr lang="it-IT" sz="2200" b="1" dirty="0" smtClean="0">
                <a:solidFill>
                  <a:srgbClr val="C00000"/>
                </a:solidFill>
              </a:rPr>
              <a:t>non </a:t>
            </a:r>
            <a:r>
              <a:rPr lang="it-IT" sz="2200" b="1" dirty="0">
                <a:solidFill>
                  <a:srgbClr val="C00000"/>
                </a:solidFill>
              </a:rPr>
              <a:t>sono complete e </a:t>
            </a:r>
            <a:r>
              <a:rPr lang="it-IT" sz="2200" b="1" dirty="0" smtClean="0">
                <a:solidFill>
                  <a:srgbClr val="C00000"/>
                </a:solidFill>
              </a:rPr>
              <a:t>fisse, </a:t>
            </a:r>
          </a:p>
          <a:p>
            <a:pPr algn="r"/>
            <a:r>
              <a:rPr lang="it-IT" sz="2200" b="1" dirty="0" smtClean="0">
                <a:solidFill>
                  <a:srgbClr val="C00000"/>
                </a:solidFill>
              </a:rPr>
              <a:t>si indeboliscono e si rafforzano</a:t>
            </a:r>
            <a:r>
              <a:rPr lang="it-IT" sz="2200" dirty="0" smtClean="0"/>
              <a:t>…</a:t>
            </a:r>
          </a:p>
          <a:p>
            <a:pPr algn="r"/>
            <a:endParaRPr lang="it-IT" sz="2200" dirty="0"/>
          </a:p>
          <a:p>
            <a:pPr algn="r"/>
            <a:r>
              <a:rPr lang="it-IT" sz="2200" dirty="0" smtClean="0"/>
              <a:t>ci </a:t>
            </a:r>
            <a:r>
              <a:rPr lang="it-IT" sz="2200" dirty="0"/>
              <a:t>sono </a:t>
            </a:r>
            <a:endParaRPr lang="it-IT" sz="2200" dirty="0" smtClean="0"/>
          </a:p>
          <a:p>
            <a:pPr algn="r"/>
            <a:r>
              <a:rPr lang="it-IT" sz="2200" dirty="0" smtClean="0"/>
              <a:t>componenti </a:t>
            </a:r>
            <a:r>
              <a:rPr lang="it-IT" sz="2200" dirty="0"/>
              <a:t>del sistema nervoso </a:t>
            </a:r>
            <a:endParaRPr lang="it-IT" sz="2200" dirty="0" smtClean="0"/>
          </a:p>
          <a:p>
            <a:pPr algn="r"/>
            <a:r>
              <a:rPr lang="it-IT" sz="2200" dirty="0" smtClean="0"/>
              <a:t>che </a:t>
            </a:r>
            <a:r>
              <a:rPr lang="it-IT" sz="2200" dirty="0"/>
              <a:t>mutano con l’apprendimento. </a:t>
            </a:r>
            <a:endParaRPr lang="it-IT" sz="2200" dirty="0" smtClean="0"/>
          </a:p>
          <a:p>
            <a:pPr algn="r"/>
            <a:endParaRPr lang="it-IT" sz="2200" dirty="0" smtClean="0"/>
          </a:p>
          <a:p>
            <a:pPr algn="r"/>
            <a:endParaRPr lang="it-IT" sz="2200" dirty="0"/>
          </a:p>
          <a:p>
            <a:pPr algn="r"/>
            <a:r>
              <a:rPr lang="it-IT" sz="2200" dirty="0" smtClean="0"/>
              <a:t>L’apprendimento </a:t>
            </a:r>
            <a:r>
              <a:rPr lang="it-IT" sz="2200" dirty="0"/>
              <a:t>sembra </a:t>
            </a:r>
            <a:endParaRPr lang="it-IT" sz="2200" dirty="0" smtClean="0"/>
          </a:p>
          <a:p>
            <a:pPr algn="r"/>
            <a:r>
              <a:rPr lang="it-IT" sz="2200" dirty="0" smtClean="0"/>
              <a:t>basarsi </a:t>
            </a:r>
            <a:r>
              <a:rPr lang="it-IT" sz="2200" dirty="0"/>
              <a:t>su cambiamenti </a:t>
            </a:r>
            <a:endParaRPr lang="it-IT" sz="2200" dirty="0" smtClean="0"/>
          </a:p>
          <a:p>
            <a:pPr algn="r"/>
            <a:r>
              <a:rPr lang="it-IT" sz="2200" dirty="0" smtClean="0"/>
              <a:t>di </a:t>
            </a:r>
            <a:r>
              <a:rPr lang="it-IT" sz="2200" dirty="0"/>
              <a:t>consistenza dei contatti </a:t>
            </a:r>
            <a:r>
              <a:rPr lang="it-IT" sz="2200" dirty="0" smtClean="0"/>
              <a:t>sinaptici</a:t>
            </a:r>
          </a:p>
          <a:p>
            <a:pPr algn="r"/>
            <a:r>
              <a:rPr lang="it-IT" sz="2200" dirty="0" smtClean="0"/>
              <a:t>e </a:t>
            </a:r>
            <a:r>
              <a:rPr lang="it-IT" sz="2200" dirty="0"/>
              <a:t>questa è la </a:t>
            </a:r>
            <a:r>
              <a:rPr lang="it-IT" sz="2200" b="1" dirty="0"/>
              <a:t>base della memoria</a:t>
            </a:r>
            <a:r>
              <a:rPr lang="it-IT" sz="2200" dirty="0"/>
              <a:t>. </a:t>
            </a:r>
            <a:endParaRPr lang="it-IT" sz="2200" dirty="0" smtClean="0"/>
          </a:p>
          <a:p>
            <a:pPr algn="r"/>
            <a:endParaRPr lang="it-IT" sz="2200" b="1" dirty="0"/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 è plastica</a:t>
            </a:r>
          </a:p>
        </p:txBody>
      </p:sp>
      <p:cxnSp>
        <p:nvCxnSpPr>
          <p:cNvPr id="4" name="Connettore 2 3"/>
          <p:cNvCxnSpPr/>
          <p:nvPr/>
        </p:nvCxnSpPr>
        <p:spPr>
          <a:xfrm flipH="1">
            <a:off x="6300192" y="5373216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3419872" y="4437112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2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840016" cy="597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139952" y="588399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«Se c’è un posto in cui si trova la memoria quello è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dappertutto</a:t>
            </a:r>
            <a:r>
              <a:rPr lang="it-IT" dirty="0" smtClean="0"/>
              <a:t>».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Esistono però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 strutture cerebrali </a:t>
            </a:r>
            <a:r>
              <a:rPr lang="it-IT" dirty="0" smtClean="0"/>
              <a:t>che intervengono specificamente su determinati aspetti della memoria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migdala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1691680" y="4653136"/>
            <a:ext cx="2920008" cy="97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531696" y="54575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Ippocampo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5004048" y="4797152"/>
            <a:ext cx="2527648" cy="855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980728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Kandel ha dimostrato che un </a:t>
            </a:r>
            <a:r>
              <a:rPr lang="it-IT" sz="2400" b="1" dirty="0" smtClean="0"/>
              <a:t>avvenimento di particolare forza emotiva</a:t>
            </a:r>
            <a:r>
              <a:rPr lang="it-IT" sz="2400" dirty="0" smtClean="0"/>
              <a:t> prende una scorciatoia e viene immagazzinato direttamente nella </a:t>
            </a:r>
            <a:r>
              <a:rPr lang="it-IT" sz="2400" b="1" dirty="0" smtClean="0"/>
              <a:t>MLT</a:t>
            </a:r>
            <a:endParaRPr lang="it-IT" sz="2400" dirty="0"/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fondamentale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l’amigdala</a:t>
            </a:r>
          </a:p>
          <a:p>
            <a:pPr algn="just"/>
            <a:endParaRPr lang="it-IT" sz="2400" dirty="0"/>
          </a:p>
          <a:p>
            <a:pPr algn="just"/>
            <a:endPara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’80% dei nostri primi ricordi </a:t>
            </a:r>
          </a:p>
          <a:p>
            <a:pPr algn="just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connotati più negativi </a:t>
            </a:r>
          </a:p>
          <a:p>
            <a:pPr algn="just"/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sereni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Douwe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Draaisma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Psicologo olandese)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lagiostradelsole.files.wordpress.com/2014/05/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14675"/>
            <a:ext cx="375285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2 5"/>
          <p:cNvCxnSpPr/>
          <p:nvPr/>
        </p:nvCxnSpPr>
        <p:spPr>
          <a:xfrm flipH="1">
            <a:off x="4427984" y="2132856"/>
            <a:ext cx="26642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3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F:\SISPI - SCUOLA INTERNAZIONALE PSICOLOGIA IMMAGINATIVA\2013\cancellare ricor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928813"/>
            <a:ext cx="304482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F:\SISPI - SCUOLA INTERNAZIONALE PSICOLOGIA IMMAGINATIVA\2013\inderal 10 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013325"/>
            <a:ext cx="2909888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F:\SISPI - SCUOLA INTERNAZIONALE PSICOLOGIA IMMAGINATIVA\2013\propranololo molec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43488"/>
            <a:ext cx="27717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"/>
          <p:cNvSpPr>
            <a:spLocks noChangeArrowheads="1"/>
          </p:cNvSpPr>
          <p:nvPr/>
        </p:nvSpPr>
        <p:spPr bwMode="auto">
          <a:xfrm>
            <a:off x="6067426" y="1818096"/>
            <a:ext cx="290988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428750" indent="-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it-IT" altLang="zh-CN" sz="2800" b="1" dirty="0" err="1" smtClean="0">
                <a:latin typeface="+mj-lt"/>
                <a:cs typeface="Times New Roman" pitchFamily="18" charset="0"/>
              </a:rPr>
              <a:t>Propranololo</a:t>
            </a:r>
            <a:r>
              <a:rPr lang="it-IT" altLang="zh-CN" sz="2800" b="1" dirty="0" smtClean="0">
                <a:latin typeface="+mj-lt"/>
                <a:cs typeface="Times New Roman" pitchFamily="18" charset="0"/>
              </a:rPr>
              <a:t>: </a:t>
            </a:r>
            <a:r>
              <a:rPr lang="it-IT" altLang="zh-CN" sz="2400" dirty="0" smtClean="0">
                <a:latin typeface="+mj-lt"/>
                <a:cs typeface="Times New Roman" pitchFamily="18" charset="0"/>
              </a:rPr>
              <a:t>farmaco ad ampio spettro che, come effetto off-</a:t>
            </a:r>
            <a:r>
              <a:rPr lang="it-IT" altLang="zh-CN" sz="2400" dirty="0" err="1" smtClean="0">
                <a:latin typeface="+mj-lt"/>
                <a:cs typeface="Times New Roman" pitchFamily="18" charset="0"/>
              </a:rPr>
              <a:t>label</a:t>
            </a:r>
            <a:r>
              <a:rPr lang="it-IT" altLang="zh-CN" sz="2400" dirty="0" smtClean="0">
                <a:latin typeface="+mj-lt"/>
                <a:cs typeface="Times New Roman" pitchFamily="18" charset="0"/>
              </a:rPr>
              <a:t>, </a:t>
            </a:r>
            <a:r>
              <a:rPr lang="it-IT" altLang="zh-CN" sz="2400" b="1" dirty="0" smtClean="0">
                <a:latin typeface="+mj-lt"/>
                <a:cs typeface="Times New Roman" pitchFamily="18" charset="0"/>
              </a:rPr>
              <a:t>agisce contro ricordi troppo intens</a:t>
            </a:r>
            <a:r>
              <a:rPr lang="it-IT" altLang="zh-CN" sz="2400" dirty="0" smtClean="0">
                <a:latin typeface="+mj-lt"/>
                <a:cs typeface="Times New Roman" pitchFamily="18" charset="0"/>
              </a:rPr>
              <a:t>i</a:t>
            </a:r>
            <a:endParaRPr lang="it-IT" altLang="zh-CN" sz="2400" dirty="0">
              <a:latin typeface="+mj-lt"/>
              <a:cs typeface="Times New Roman" pitchFamily="18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183169" y="692696"/>
            <a:ext cx="28098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428750" indent="-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zh-CN" sz="2400" b="1" dirty="0" smtClean="0">
                <a:latin typeface="+mn-lt"/>
                <a:cs typeface="Times New Roman" pitchFamily="18" charset="0"/>
              </a:rPr>
              <a:t>«Droghe </a:t>
            </a:r>
            <a:r>
              <a:rPr lang="it-IT" altLang="zh-CN" sz="2400" b="1" dirty="0">
                <a:latin typeface="+mn-lt"/>
                <a:cs typeface="Times New Roman" pitchFamily="18" charset="0"/>
              </a:rPr>
              <a:t>dello stupro</a:t>
            </a:r>
            <a:r>
              <a:rPr lang="it-IT" altLang="zh-CN" sz="2400" b="1" dirty="0" smtClean="0">
                <a:latin typeface="+mn-lt"/>
                <a:cs typeface="Times New Roman" pitchFamily="18" charset="0"/>
              </a:rPr>
              <a:t>»</a:t>
            </a:r>
            <a:r>
              <a:rPr lang="it-IT" altLang="zh-CN" sz="2800" b="1" dirty="0" smtClean="0">
                <a:latin typeface="+mn-lt"/>
                <a:cs typeface="Times New Roman" pitchFamily="18" charset="0"/>
              </a:rPr>
              <a:t>: </a:t>
            </a:r>
            <a:r>
              <a:rPr lang="it-IT" altLang="zh-CN" sz="2000" b="1" dirty="0">
                <a:latin typeface="+mj-lt"/>
                <a:cs typeface="Times New Roman" pitchFamily="18" charset="0"/>
              </a:rPr>
              <a:t>amnesia </a:t>
            </a:r>
            <a:r>
              <a:rPr lang="it-IT" altLang="zh-CN" sz="2000" b="1" dirty="0" smtClean="0">
                <a:latin typeface="+mj-lt"/>
                <a:cs typeface="Times New Roman" pitchFamily="18" charset="0"/>
              </a:rPr>
              <a:t>anterograda</a:t>
            </a:r>
            <a:r>
              <a:rPr lang="it-IT" altLang="zh-CN" sz="2000" dirty="0" smtClean="0">
                <a:latin typeface="+mj-lt"/>
                <a:cs typeface="Times New Roman" pitchFamily="18" charset="0"/>
              </a:rPr>
              <a:t>, in quanto </a:t>
            </a:r>
            <a:r>
              <a:rPr lang="it-IT" sz="2000" dirty="0" smtClean="0">
                <a:latin typeface="+mj-lt"/>
              </a:rPr>
              <a:t>la </a:t>
            </a:r>
            <a:r>
              <a:rPr lang="it-IT" sz="2000" dirty="0">
                <a:latin typeface="+mj-lt"/>
              </a:rPr>
              <a:t>perdita dei ricordi è relativa a eventi che si sono verificati dopo </a:t>
            </a:r>
            <a:r>
              <a:rPr lang="it-IT" sz="2000" dirty="0" smtClean="0">
                <a:latin typeface="+mj-lt"/>
              </a:rPr>
              <a:t>la somministrazione, </a:t>
            </a:r>
            <a:r>
              <a:rPr lang="it-IT" sz="2000" dirty="0">
                <a:latin typeface="+mj-lt"/>
              </a:rPr>
              <a:t>il che implica l'incapacità di memorizzare nuove esperienze</a:t>
            </a:r>
            <a:r>
              <a:rPr lang="it-IT" altLang="zh-CN" sz="2000" dirty="0" smtClean="0">
                <a:latin typeface="+mj-lt"/>
                <a:cs typeface="Times New Roman" pitchFamily="18" charset="0"/>
              </a:rPr>
              <a:t> </a:t>
            </a:r>
            <a:endParaRPr lang="it-IT" altLang="zh-CN" sz="2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valeriobadiali.com/wp-content/uploads/2014/09/chir-est-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463">
            <a:off x="307976" y="799893"/>
            <a:ext cx="4381500" cy="2667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-50128" y="312116"/>
            <a:ext cx="6206664" cy="324164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endParaRPr lang="it-IT" sz="2200" dirty="0" smtClean="0"/>
          </a:p>
          <a:p>
            <a:endParaRPr lang="it-IT" sz="2200" dirty="0"/>
          </a:p>
          <a:p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Cantelmi: società tecnoliquida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</p:txBody>
      </p:sp>
      <p:sp>
        <p:nvSpPr>
          <p:cNvPr id="4" name="AutoShape 2" descr="Risultati immagini per restyling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restyling we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6" name="Picture 6" descr="http://macowebdesigner.it/wp-content/uploads/images/restyling-siti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041">
            <a:off x="5583836" y="3258989"/>
            <a:ext cx="3107517" cy="2787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239942" y="492076"/>
            <a:ext cx="38780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200" dirty="0">
                <a:solidFill>
                  <a:prstClr val="black"/>
                </a:solidFill>
              </a:rPr>
              <a:t>Se la felicità passa </a:t>
            </a:r>
          </a:p>
          <a:p>
            <a:pPr lvl="0"/>
            <a:r>
              <a:rPr lang="it-IT" sz="2200" dirty="0">
                <a:solidFill>
                  <a:prstClr val="black"/>
                </a:solidFill>
              </a:rPr>
              <a:t>attraverso la cancellazione di pezzi di noi…</a:t>
            </a:r>
          </a:p>
          <a:p>
            <a:pPr lvl="0"/>
            <a:endParaRPr lang="it-IT" sz="2200" dirty="0">
              <a:solidFill>
                <a:prstClr val="black"/>
              </a:solidFill>
            </a:endParaRPr>
          </a:p>
          <a:p>
            <a:pPr lvl="0"/>
            <a:r>
              <a:rPr lang="it-IT" sz="22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D0101">
                        <a:tint val="40000"/>
                        <a:satMod val="250000"/>
                      </a:srgbClr>
                    </a:gs>
                    <a:gs pos="9000">
                      <a:srgbClr val="AD0101">
                        <a:tint val="52000"/>
                        <a:satMod val="300000"/>
                      </a:srgbClr>
                    </a:gs>
                    <a:gs pos="50000">
                      <a:srgbClr val="AD0101">
                        <a:shade val="20000"/>
                        <a:satMod val="300000"/>
                      </a:srgbClr>
                    </a:gs>
                    <a:gs pos="79000">
                      <a:srgbClr val="AD0101">
                        <a:tint val="52000"/>
                        <a:satMod val="300000"/>
                      </a:srgbClr>
                    </a:gs>
                    <a:gs pos="100000">
                      <a:srgbClr val="AD0101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</a:t>
            </a:r>
            <a:r>
              <a:rPr lang="it-IT" sz="2800" b="1" dirty="0">
                <a:ln w="10541" cmpd="sng">
                  <a:solidFill>
                    <a:srgbClr val="AD0101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AD0101">
                        <a:tint val="40000"/>
                        <a:satMod val="250000"/>
                      </a:srgbClr>
                    </a:gs>
                    <a:gs pos="9000">
                      <a:srgbClr val="AD0101">
                        <a:tint val="52000"/>
                        <a:satMod val="300000"/>
                      </a:srgbClr>
                    </a:gs>
                    <a:gs pos="50000">
                      <a:srgbClr val="AD0101">
                        <a:shade val="20000"/>
                        <a:satMod val="300000"/>
                      </a:srgbClr>
                    </a:gs>
                    <a:gs pos="79000">
                      <a:srgbClr val="AD0101">
                        <a:tint val="52000"/>
                        <a:satMod val="300000"/>
                      </a:srgbClr>
                    </a:gs>
                    <a:gs pos="100000">
                      <a:srgbClr val="AD0101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 quale felicità aspiriamo??</a:t>
            </a:r>
          </a:p>
        </p:txBody>
      </p:sp>
    </p:spTree>
    <p:extLst>
      <p:ext uri="{BB962C8B-B14F-4D97-AF65-F5344CB8AC3E}">
        <p14:creationId xmlns:p14="http://schemas.microsoft.com/office/powerpoint/2010/main" val="23710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specialday.com/wp-content/uploads/2014/09/Visconte-dimezz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248472" cy="37433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63688" y="4292005"/>
            <a:ext cx="6920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/>
              <a:t>“</a:t>
            </a:r>
            <a:r>
              <a:rPr lang="it-IT" sz="2400" i="1" dirty="0"/>
              <a:t>Forse ci s’aspettava che, tornato intero il visconte, s’aprisse un’epoca di felicità meravigliosa; </a:t>
            </a:r>
            <a:endParaRPr lang="it-IT" sz="2400" i="1" dirty="0" smtClean="0"/>
          </a:p>
          <a:p>
            <a:pPr algn="r"/>
            <a:r>
              <a:rPr lang="it-IT" sz="2400" i="1" dirty="0" smtClean="0"/>
              <a:t>ma </a:t>
            </a:r>
            <a:r>
              <a:rPr lang="it-IT" sz="2400" i="1" dirty="0"/>
              <a:t>è chiaro che non basta un visconte completo </a:t>
            </a:r>
            <a:endParaRPr lang="it-IT" sz="2400" i="1" dirty="0" smtClean="0"/>
          </a:p>
          <a:p>
            <a:pPr algn="r"/>
            <a:r>
              <a:rPr lang="it-IT" sz="2400" i="1" dirty="0" smtClean="0"/>
              <a:t>perché </a:t>
            </a:r>
            <a:r>
              <a:rPr lang="it-IT" sz="2400" i="1" dirty="0"/>
              <a:t>diventi completo tutto il mondo</a:t>
            </a:r>
            <a:r>
              <a:rPr lang="it-IT" sz="2400" dirty="0"/>
              <a:t>”.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964187" y="908720"/>
            <a:ext cx="396819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Il Visconte dimezzato</a:t>
            </a:r>
          </a:p>
          <a:p>
            <a:pPr algn="ctr"/>
            <a:endParaRPr lang="it-I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Italo Calvino, 1951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66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ersonalizzat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1670</TotalTime>
  <Words>629</Words>
  <Application>Microsoft Office PowerPoint</Application>
  <PresentationFormat>Presentazione su schermo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Aharoni</vt:lpstr>
      <vt:lpstr>Arial</vt:lpstr>
      <vt:lpstr>Comic Sans MS</vt:lpstr>
      <vt:lpstr>Times New Roman</vt:lpstr>
      <vt:lpstr>Wingdings 2</vt:lpstr>
      <vt:lpstr>NewsPrint</vt:lpstr>
      <vt:lpstr>I CONVEGNO Servizio psicologico e psicoterapeutico a sostegno della vita consacrata e sacerdotale VASI DI CRETA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CONVEGNO Servizio psicologico e psicoterapeutico a sostegno della vita consacrata e sacerdotale VASI DI CRETA</dc:title>
  <cp:lastModifiedBy>Barbara</cp:lastModifiedBy>
  <cp:revision>2</cp:revision>
  <dcterms:created xsi:type="dcterms:W3CDTF">2016-02-19T08:44:44Z</dcterms:created>
  <dcterms:modified xsi:type="dcterms:W3CDTF">2016-03-02T22:18:01Z</dcterms:modified>
</cp:coreProperties>
</file>